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180.xml" ContentType="application/vnd.openxmlformats-officedocument.presentationml.tags+xml"/>
  <Override PartName="/ppt/notesSlides/notesSlide1.xml" ContentType="application/vnd.openxmlformats-officedocument.presentationml.notesSlide+xml"/>
  <Override PartName="/ppt/tags/tag181.xml" ContentType="application/vnd.openxmlformats-officedocument.presentationml.tags+xml"/>
  <Override PartName="/ppt/notesSlides/notesSlide2.xml" ContentType="application/vnd.openxmlformats-officedocument.presentationml.notesSlide+xml"/>
  <Override PartName="/ppt/tags/tag182.xml" ContentType="application/vnd.openxmlformats-officedocument.presentationml.tags+xml"/>
  <Override PartName="/ppt/notesSlides/notesSlide3.xml" ContentType="application/vnd.openxmlformats-officedocument.presentationml.notesSlide+xml"/>
  <Override PartName="/ppt/tags/tag183.xml" ContentType="application/vnd.openxmlformats-officedocument.presentationml.tags+xml"/>
  <Override PartName="/ppt/notesSlides/notesSlide4.xml" ContentType="application/vnd.openxmlformats-officedocument.presentationml.notesSlide+xml"/>
  <Override PartName="/ppt/tags/tag184.xml" ContentType="application/vnd.openxmlformats-officedocument.presentationml.tags+xml"/>
  <Override PartName="/ppt/notesSlides/notesSlide5.xml" ContentType="application/vnd.openxmlformats-officedocument.presentationml.notesSlide+xml"/>
  <Override PartName="/ppt/tags/tag18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86.xml" ContentType="application/vnd.openxmlformats-officedocument.presentationml.tags+xml"/>
  <Override PartName="/ppt/notesSlides/notesSlide7.xml" ContentType="application/vnd.openxmlformats-officedocument.presentationml.notesSlide+xml"/>
  <Override PartName="/ppt/tags/tag187.xml" ContentType="application/vnd.openxmlformats-officedocument.presentationml.tags+xml"/>
  <Override PartName="/ppt/notesSlides/notesSlide8.xml" ContentType="application/vnd.openxmlformats-officedocument.presentationml.notesSlide+xml"/>
  <Override PartName="/ppt/tags/tag188.xml" ContentType="application/vnd.openxmlformats-officedocument.presentationml.tag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189.xml" ContentType="application/vnd.openxmlformats-officedocument.presentationml.tags+xml"/>
  <Override PartName="/ppt/notesSlides/notesSlide10.xml" ContentType="application/vnd.openxmlformats-officedocument.presentationml.notesSlide+xml"/>
  <Override PartName="/ppt/tags/tag190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191.xml" ContentType="application/vnd.openxmlformats-officedocument.presentationml.tags+xml"/>
  <Override PartName="/ppt/notesSlides/notesSlide12.xml" ContentType="application/vnd.openxmlformats-officedocument.presentationml.notesSlide+xml"/>
  <Override PartName="/ppt/tags/tag192.xml" ContentType="application/vnd.openxmlformats-officedocument.presentationml.tags+xml"/>
  <Override PartName="/ppt/notesSlides/notesSlide13.xml" ContentType="application/vnd.openxmlformats-officedocument.presentationml.notesSlide+xml"/>
  <Override PartName="/ppt/tags/tag193.xml" ContentType="application/vnd.openxmlformats-officedocument.presentationml.tags+xml"/>
  <Override PartName="/ppt/notesSlides/notesSlide14.xml" ContentType="application/vnd.openxmlformats-officedocument.presentationml.notesSlide+xml"/>
  <Override PartName="/ppt/tags/tag194.xml" ContentType="application/vnd.openxmlformats-officedocument.presentationml.tags+xml"/>
  <Override PartName="/ppt/notesSlides/notesSlide15.xml" ContentType="application/vnd.openxmlformats-officedocument.presentationml.notesSlide+xml"/>
  <Override PartName="/ppt/tags/tag195.xml" ContentType="application/vnd.openxmlformats-officedocument.presentationml.tags+xml"/>
  <Override PartName="/ppt/notesSlides/notesSlide16.xml" ContentType="application/vnd.openxmlformats-officedocument.presentationml.notesSlide+xml"/>
  <Override PartName="/ppt/tags/tag196.xml" ContentType="application/vnd.openxmlformats-officedocument.presentationml.tags+xml"/>
  <Override PartName="/ppt/notesSlides/notesSlide17.xml" ContentType="application/vnd.openxmlformats-officedocument.presentationml.notesSlide+xml"/>
  <Override PartName="/ppt/tags/tag197.xml" ContentType="application/vnd.openxmlformats-officedocument.presentationml.tags+xml"/>
  <Override PartName="/ppt/notesSlides/notesSlide18.xml" ContentType="application/vnd.openxmlformats-officedocument.presentationml.notesSlide+xml"/>
  <Override PartName="/ppt/tags/tag198.xml" ContentType="application/vnd.openxmlformats-officedocument.presentationml.tags+xml"/>
  <Override PartName="/ppt/notesSlides/notesSlide19.xml" ContentType="application/vnd.openxmlformats-officedocument.presentationml.notesSlide+xml"/>
  <Override PartName="/ppt/tags/tag199.xml" ContentType="application/vnd.openxmlformats-officedocument.presentationml.tags+xml"/>
  <Override PartName="/ppt/notesSlides/notesSlide20.xml" ContentType="application/vnd.openxmlformats-officedocument.presentationml.notesSlide+xml"/>
  <Override PartName="/ppt/tags/tag200.xml" ContentType="application/vnd.openxmlformats-officedocument.presentationml.tags+xml"/>
  <Override PartName="/ppt/notesSlides/notesSlide21.xml" ContentType="application/vnd.openxmlformats-officedocument.presentationml.notesSlide+xml"/>
  <Override PartName="/ppt/tags/tag201.xml" ContentType="application/vnd.openxmlformats-officedocument.presentationml.tags+xml"/>
  <Override PartName="/ppt/notesSlides/notesSlide22.xml" ContentType="application/vnd.openxmlformats-officedocument.presentationml.notesSlide+xml"/>
  <Override PartName="/ppt/tags/tag202.xml" ContentType="application/vnd.openxmlformats-officedocument.presentationml.tags+xml"/>
  <Override PartName="/ppt/notesSlides/notesSlide23.xml" ContentType="application/vnd.openxmlformats-officedocument.presentationml.notesSlide+xml"/>
  <Override PartName="/ppt/tags/tag203.xml" ContentType="application/vnd.openxmlformats-officedocument.presentationml.tags+xml"/>
  <Override PartName="/ppt/notesSlides/notesSlide24.xml" ContentType="application/vnd.openxmlformats-officedocument.presentationml.notesSlide+xml"/>
  <Override PartName="/ppt/tags/tag204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7" r:id="rId3"/>
    <p:sldMasterId id="2147483721" r:id="rId4"/>
    <p:sldMasterId id="2147483746" r:id="rId5"/>
  </p:sldMasterIdLst>
  <p:notesMasterIdLst>
    <p:notesMasterId r:id="rId32"/>
  </p:notesMasterIdLst>
  <p:handoutMasterIdLst>
    <p:handoutMasterId r:id="rId33"/>
  </p:handoutMasterIdLst>
  <p:sldIdLst>
    <p:sldId id="286" r:id="rId6"/>
    <p:sldId id="350" r:id="rId7"/>
    <p:sldId id="263" r:id="rId8"/>
    <p:sldId id="332" r:id="rId9"/>
    <p:sldId id="333" r:id="rId10"/>
    <p:sldId id="323" r:id="rId11"/>
    <p:sldId id="352" r:id="rId12"/>
    <p:sldId id="339" r:id="rId13"/>
    <p:sldId id="345" r:id="rId14"/>
    <p:sldId id="334" r:id="rId15"/>
    <p:sldId id="346" r:id="rId16"/>
    <p:sldId id="336" r:id="rId17"/>
    <p:sldId id="338" r:id="rId18"/>
    <p:sldId id="321" r:id="rId19"/>
    <p:sldId id="327" r:id="rId20"/>
    <p:sldId id="328" r:id="rId21"/>
    <p:sldId id="329" r:id="rId22"/>
    <p:sldId id="330" r:id="rId23"/>
    <p:sldId id="348" r:id="rId24"/>
    <p:sldId id="340" r:id="rId25"/>
    <p:sldId id="341" r:id="rId26"/>
    <p:sldId id="343" r:id="rId27"/>
    <p:sldId id="342" r:id="rId28"/>
    <p:sldId id="344" r:id="rId29"/>
    <p:sldId id="351" r:id="rId30"/>
    <p:sldId id="331" r:id="rId31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A709"/>
    <a:srgbClr val="FC371C"/>
    <a:srgbClr val="CF1B03"/>
    <a:srgbClr val="CC3300"/>
    <a:srgbClr val="B18463"/>
    <a:srgbClr val="705038"/>
    <a:srgbClr val="307A2E"/>
    <a:srgbClr val="D1D60C"/>
    <a:srgbClr val="E4E402"/>
    <a:srgbClr val="DA9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684" y="6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18563910864337"/>
          <c:y val="0.18945547073277083"/>
          <c:w val="0.79164847121103155"/>
          <c:h val="0.66931543019828299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E5D-470C-886A-86F8B7DE8C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E5D-470C-886A-86F8B7DE8C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E5D-470C-886A-86F8B7DE8C3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9E5D-470C-886A-86F8B7DE8C3A}"/>
              </c:ext>
            </c:extLst>
          </c:dPt>
          <c:dLbls>
            <c:dLbl>
              <c:idx val="0"/>
              <c:layout>
                <c:manualLayout>
                  <c:x val="0.11211832895888015"/>
                  <c:y val="1.73104231658068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68407334499855"/>
                      <c:h val="0.253318918215561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5D-470C-886A-86F8B7DE8C3A}"/>
                </c:ext>
              </c:extLst>
            </c:dLbl>
            <c:dLbl>
              <c:idx val="1"/>
              <c:layout>
                <c:manualLayout>
                  <c:x val="5.9807888597256977E-3"/>
                  <c:y val="0.166800660431032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5D-470C-886A-86F8B7DE8C3A}"/>
                </c:ext>
              </c:extLst>
            </c:dLbl>
            <c:dLbl>
              <c:idx val="2"/>
              <c:layout>
                <c:manualLayout>
                  <c:x val="-0.37123806138815979"/>
                  <c:y val="-1.739664499973112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02666593759113"/>
                      <c:h val="0.253318918215561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E5D-470C-886A-86F8B7DE8C3A}"/>
                </c:ext>
              </c:extLst>
            </c:dLbl>
            <c:dLbl>
              <c:idx val="3"/>
              <c:layout>
                <c:manualLayout>
                  <c:x val="-6.4129483814523184E-3"/>
                  <c:y val="-4.69811072111659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492599883348"/>
                      <c:h val="0.253318918215561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E5D-470C-886A-86F8B7DE8C3A}"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'2020-2021'!$P$45:$P$48</c:f>
              <c:strCache>
                <c:ptCount val="4"/>
                <c:pt idx="0">
                  <c:v>Nasionale Regering</c:v>
                </c:pt>
                <c:pt idx="1">
                  <c:v>Provinsiale Regering</c:v>
                </c:pt>
                <c:pt idx="2">
                  <c:v>Eksterne Lenings</c:v>
                </c:pt>
                <c:pt idx="3">
                  <c:v>Kapitaalvervangingsreserwe</c:v>
                </c:pt>
              </c:strCache>
            </c:strRef>
          </c:cat>
          <c:val>
            <c:numRef>
              <c:f>'2020-2021'!$Q$45:$Q$48</c:f>
              <c:numCache>
                <c:formatCode>_(* #,##0_);_(* \(#,##0\);_(* "-"??_);_(@_)</c:formatCode>
                <c:ptCount val="4"/>
                <c:pt idx="0">
                  <c:v>15970566</c:v>
                </c:pt>
                <c:pt idx="1">
                  <c:v>140000</c:v>
                </c:pt>
                <c:pt idx="2">
                  <c:v>40000000</c:v>
                </c:pt>
                <c:pt idx="3">
                  <c:v>18857000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E5D-470C-886A-86F8B7DE8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5B9BD5">
          <a:lumMod val="75000"/>
        </a:srgbClr>
      </a:solidFill>
      <a:round/>
    </a:ln>
    <a:effectLst/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ZA"/>
              <a:t>BEDRYFSUITGAWES PER TIPE</a:t>
            </a:r>
          </a:p>
        </c:rich>
      </c:tx>
      <c:overlay val="0"/>
      <c:spPr>
        <a:noFill/>
        <a:ln>
          <a:solidFill>
            <a:schemeClr val="tx1"/>
          </a:solidFill>
        </a:ln>
        <a:effectLst/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889868186372545"/>
          <c:y val="0.22989327347753655"/>
          <c:w val="0.64383259294170092"/>
          <c:h val="0.476479273085827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9A7-48F0-BCCC-3DD6D69B2A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9A7-48F0-BCCC-3DD6D69B2A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9A7-48F0-BCCC-3DD6D69B2A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9A7-48F0-BCCC-3DD6D69B2AE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9A7-48F0-BCCC-3DD6D69B2AE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9A7-48F0-BCCC-3DD6D69B2AE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9A7-48F0-BCCC-3DD6D69B2AE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9A7-48F0-BCCC-3DD6D69B2AE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B9A7-48F0-BCCC-3DD6D69B2AE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B9A7-48F0-BCCC-3DD6D69B2AE6}"/>
              </c:ext>
            </c:extLst>
          </c:dPt>
          <c:dLbls>
            <c:dLbl>
              <c:idx val="0"/>
              <c:layout>
                <c:manualLayout>
                  <c:x val="5.1225910562730417E-2"/>
                  <c:y val="-8.7711428598194002E-2"/>
                </c:manualLayout>
              </c:layout>
              <c:numFmt formatCode="General" sourceLinked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5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A7-48F0-BCCC-3DD6D69B2AE6}"/>
                </c:ext>
              </c:extLst>
            </c:dLbl>
            <c:dLbl>
              <c:idx val="1"/>
              <c:layout>
                <c:manualLayout>
                  <c:x val="9.4592022164372555E-2"/>
                  <c:y val="-0.11428634114234172"/>
                </c:manualLayout>
              </c:layout>
              <c:numFmt formatCode="General" sourceLinked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5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A7-48F0-BCCC-3DD6D69B2AE6}"/>
                </c:ext>
              </c:extLst>
            </c:dLbl>
            <c:dLbl>
              <c:idx val="2"/>
              <c:layout>
                <c:manualLayout>
                  <c:x val="0.13331600254584947"/>
                  <c:y val="7.0373070178454664E-2"/>
                </c:manualLayout>
              </c:layout>
              <c:numFmt formatCode="General" sourceLinked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5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A7-48F0-BCCC-3DD6D69B2AE6}"/>
                </c:ext>
              </c:extLst>
            </c:dLbl>
            <c:dLbl>
              <c:idx val="3"/>
              <c:layout>
                <c:manualLayout>
                  <c:x val="-3.0659131620321672E-2"/>
                  <c:y val="0.1075439006223726"/>
                </c:manualLayout>
              </c:layout>
              <c:numFmt formatCode="General" sourceLinked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5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A7-48F0-BCCC-3DD6D69B2AE6}"/>
                </c:ext>
              </c:extLst>
            </c:dLbl>
            <c:dLbl>
              <c:idx val="4"/>
              <c:layout>
                <c:manualLayout>
                  <c:x val="-0.16956994472155393"/>
                  <c:y val="0.13412953465536867"/>
                </c:manualLayout>
              </c:layout>
              <c:numFmt formatCode="General" sourceLinked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5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A7-48F0-BCCC-3DD6D69B2AE6}"/>
                </c:ext>
              </c:extLst>
            </c:dLbl>
            <c:dLbl>
              <c:idx val="5"/>
              <c:layout>
                <c:manualLayout>
                  <c:x val="-0.10592046168791722"/>
                  <c:y val="0.14955014789819115"/>
                </c:manualLayout>
              </c:layout>
              <c:numFmt formatCode="General" sourceLinked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5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9A7-48F0-BCCC-3DD6D69B2AE6}"/>
                </c:ext>
              </c:extLst>
            </c:dLbl>
            <c:dLbl>
              <c:idx val="6"/>
              <c:layout>
                <c:manualLayout>
                  <c:x val="-0.1456755904619699"/>
                  <c:y val="0.28378846748959874"/>
                </c:manualLayout>
              </c:layout>
              <c:numFmt formatCode="General" sourceLinked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5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9A7-48F0-BCCC-3DD6D69B2AE6}"/>
                </c:ext>
              </c:extLst>
            </c:dLbl>
            <c:dLbl>
              <c:idx val="7"/>
              <c:layout>
                <c:manualLayout>
                  <c:x val="-0.14109517374774558"/>
                  <c:y val="0.16277756765120513"/>
                </c:manualLayout>
              </c:layout>
              <c:numFmt formatCode="General" sourceLinked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5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9A7-48F0-BCCC-3DD6D69B2AE6}"/>
                </c:ext>
              </c:extLst>
            </c:dLbl>
            <c:dLbl>
              <c:idx val="8"/>
              <c:layout>
                <c:manualLayout>
                  <c:x val="-0.10104257166640722"/>
                  <c:y val="4.2657802996379099E-2"/>
                </c:manualLayout>
              </c:layout>
              <c:numFmt formatCode="General" sourceLinked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5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9A7-48F0-BCCC-3DD6D69B2AE6}"/>
                </c:ext>
              </c:extLst>
            </c:dLbl>
            <c:dLbl>
              <c:idx val="9"/>
              <c:layout>
                <c:manualLayout>
                  <c:x val="-0.23674971882477577"/>
                  <c:y val="-9.8838038258318148E-2"/>
                </c:manualLayout>
              </c:layout>
              <c:numFmt formatCode="General" sourceLinked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5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9A7-48F0-BCCC-3DD6D69B2AE6}"/>
                </c:ext>
              </c:extLst>
            </c:dLbl>
            <c:numFmt formatCode="General" sourceLinked="0"/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'2020-2021'!$P$63:$P$72</c:f>
              <c:strCache>
                <c:ptCount val="10"/>
                <c:pt idx="0">
                  <c:v>Werknemer verwante koste</c:v>
                </c:pt>
                <c:pt idx="1">
                  <c:v>Vergoeding van Ampsdraers</c:v>
                </c:pt>
                <c:pt idx="2">
                  <c:v>Voorsiening vir slegte skulde</c:v>
                </c:pt>
                <c:pt idx="3">
                  <c:v>Waardevermindering en waardedaling</c:v>
                </c:pt>
                <c:pt idx="4">
                  <c:v>Finansieringskoste</c:v>
                </c:pt>
                <c:pt idx="5">
                  <c:v>Grootmaataankope</c:v>
                </c:pt>
                <c:pt idx="6">
                  <c:v>Materiale en voorraad</c:v>
                </c:pt>
                <c:pt idx="7">
                  <c:v>Gekontrakteerde Dienste</c:v>
                </c:pt>
                <c:pt idx="8">
                  <c:v>Oordragte en toekennings</c:v>
                </c:pt>
                <c:pt idx="9">
                  <c:v>Ander Uitgawes</c:v>
                </c:pt>
              </c:strCache>
            </c:strRef>
          </c:cat>
          <c:val>
            <c:numRef>
              <c:f>'2020-2021'!$Q$63:$Q$72</c:f>
              <c:numCache>
                <c:formatCode>_(* #,##0_);_(* \(#,##0\);_(* "-"??_);_(@_)</c:formatCode>
                <c:ptCount val="10"/>
                <c:pt idx="0">
                  <c:v>166242551</c:v>
                </c:pt>
                <c:pt idx="1">
                  <c:v>6993000</c:v>
                </c:pt>
                <c:pt idx="2">
                  <c:v>30415141.925545279</c:v>
                </c:pt>
                <c:pt idx="3">
                  <c:v>28668000</c:v>
                </c:pt>
                <c:pt idx="4">
                  <c:v>19514400</c:v>
                </c:pt>
                <c:pt idx="5">
                  <c:v>128498000</c:v>
                </c:pt>
                <c:pt idx="6">
                  <c:v>18631200</c:v>
                </c:pt>
                <c:pt idx="7">
                  <c:v>45347400</c:v>
                </c:pt>
                <c:pt idx="8">
                  <c:v>6822000</c:v>
                </c:pt>
                <c:pt idx="9">
                  <c:v>42484580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9A7-48F0-BCCC-3DD6D69B2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5B9BD5">
          <a:lumMod val="75000"/>
        </a:srgb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lang="en-ZA"/>
              <a:t>BRONNE VAN INKOMSTE</a:t>
            </a:r>
          </a:p>
        </c:rich>
      </c:tx>
      <c:layout>
        <c:manualLayout>
          <c:xMode val="edge"/>
          <c:yMode val="edge"/>
          <c:x val="0.43310626234155691"/>
          <c:y val="1.5079833770778654E-2"/>
        </c:manualLayout>
      </c:layout>
      <c:overlay val="1"/>
      <c:spPr>
        <a:noFill/>
        <a:ln w="6350">
          <a:solidFill>
            <a:schemeClr val="tx1"/>
          </a:solidFill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133994722408804"/>
          <c:y val="0.21936549246189954"/>
          <c:w val="0.59939546508200559"/>
          <c:h val="0.586910073122726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060-479C-A6B0-971B3FAC5B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060-479C-A6B0-971B3FAC5B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060-479C-A6B0-971B3FAC5B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060-479C-A6B0-971B3FAC5B7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060-479C-A6B0-971B3FAC5B7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060-479C-A6B0-971B3FAC5B7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060-479C-A6B0-971B3FAC5B7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060-479C-A6B0-971B3FAC5B7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B060-479C-A6B0-971B3FAC5B7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B060-479C-A6B0-971B3FAC5B7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B060-479C-A6B0-971B3FAC5B7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B060-479C-A6B0-971B3FAC5B7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B060-479C-A6B0-971B3FAC5B70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1A-B060-479C-A6B0-971B3FAC5B70}"/>
              </c:ext>
            </c:extLst>
          </c:dPt>
          <c:dLbls>
            <c:dLbl>
              <c:idx val="0"/>
              <c:layout>
                <c:manualLayout>
                  <c:x val="7.6944220721822373E-2"/>
                  <c:y val="1.6945574004383915E-2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60-479C-A6B0-971B3FAC5B70}"/>
                </c:ext>
              </c:extLst>
            </c:dLbl>
            <c:dLbl>
              <c:idx val="1"/>
              <c:layout>
                <c:manualLayout>
                  <c:x val="-6.7579221366516349E-3"/>
                  <c:y val="5.7189467287902709E-2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60-479C-A6B0-971B3FAC5B70}"/>
                </c:ext>
              </c:extLst>
            </c:dLbl>
            <c:dLbl>
              <c:idx val="2"/>
              <c:layout>
                <c:manualLayout>
                  <c:x val="0.20261610780211378"/>
                  <c:y val="1.4615392669202198E-2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60-479C-A6B0-971B3FAC5B70}"/>
                </c:ext>
              </c:extLst>
            </c:dLbl>
            <c:dLbl>
              <c:idx val="3"/>
              <c:layout>
                <c:manualLayout>
                  <c:x val="0.19693841797244446"/>
                  <c:y val="0.16248048280713889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60-479C-A6B0-971B3FAC5B70}"/>
                </c:ext>
              </c:extLst>
            </c:dLbl>
            <c:dLbl>
              <c:idx val="4"/>
              <c:layout>
                <c:manualLayout>
                  <c:x val="5.034087644919974E-2"/>
                  <c:y val="0.21987069647701102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55836343451855"/>
                      <c:h val="0.11530863503541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060-479C-A6B0-971B3FAC5B70}"/>
                </c:ext>
              </c:extLst>
            </c:dLbl>
            <c:dLbl>
              <c:idx val="5"/>
              <c:layout>
                <c:manualLayout>
                  <c:x val="-8.4444740370074906E-2"/>
                  <c:y val="0.15226557211722974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60-479C-A6B0-971B3FAC5B70}"/>
                </c:ext>
              </c:extLst>
            </c:dLbl>
            <c:dLbl>
              <c:idx val="6"/>
              <c:layout>
                <c:manualLayout>
                  <c:x val="-5.2090671475744608E-2"/>
                  <c:y val="6.3931450628757241E-2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60-479C-A6B0-971B3FAC5B70}"/>
                </c:ext>
              </c:extLst>
            </c:dLbl>
            <c:dLbl>
              <c:idx val="7"/>
              <c:layout>
                <c:manualLayout>
                  <c:x val="-5.0052630545484554E-2"/>
                  <c:y val="-3.5475050597216187E-2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060-479C-A6B0-971B3FAC5B70}"/>
                </c:ext>
              </c:extLst>
            </c:dLbl>
            <c:dLbl>
              <c:idx val="8"/>
              <c:layout>
                <c:manualLayout>
                  <c:x val="-4.3679712408431569E-2"/>
                  <c:y val="-0.11223607778641403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060-479C-A6B0-971B3FAC5B70}"/>
                </c:ext>
              </c:extLst>
            </c:dLbl>
            <c:dLbl>
              <c:idx val="9"/>
              <c:layout>
                <c:manualLayout>
                  <c:x val="-5.5852911580021702E-2"/>
                  <c:y val="-0.10811260180460275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060-479C-A6B0-971B3FAC5B70}"/>
                </c:ext>
              </c:extLst>
            </c:dLbl>
            <c:dLbl>
              <c:idx val="10"/>
              <c:layout>
                <c:manualLayout>
                  <c:x val="-5.1089084430034064E-2"/>
                  <c:y val="-0.2071186809803281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891447507417"/>
                      <c:h val="7.89971448427655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B060-479C-A6B0-971B3FAC5B70}"/>
                </c:ext>
              </c:extLst>
            </c:dLbl>
            <c:dLbl>
              <c:idx val="11"/>
              <c:layout>
                <c:manualLayout>
                  <c:x val="-6.6985071263302248E-2"/>
                  <c:y val="-0.19041988177179689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060-479C-A6B0-971B3FAC5B70}"/>
                </c:ext>
              </c:extLst>
            </c:dLbl>
            <c:dLbl>
              <c:idx val="12"/>
              <c:layout>
                <c:manualLayout>
                  <c:x val="4.7566915116151562E-2"/>
                  <c:y val="-6.9443761299084833E-2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060-479C-A6B0-971B3FAC5B70}"/>
                </c:ext>
              </c:extLst>
            </c:dLbl>
            <c:dLbl>
              <c:idx val="13"/>
              <c:layout>
                <c:manualLayout>
                  <c:x val="0.20721087050009171"/>
                  <c:y val="-2.6845491380687522E-2"/>
                </c:manualLayout>
              </c:layout>
              <c:numFmt formatCode="0.00%" sourceLinked="0"/>
              <c:spPr>
                <a:noFill/>
                <a:ln w="3175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060-479C-A6B0-971B3FAC5B70}"/>
                </c:ext>
              </c:extLst>
            </c:dLbl>
            <c:numFmt formatCode="0.00%" sourceLinked="0"/>
            <c:spPr>
              <a:noFill/>
              <a:ln w="3175">
                <a:solidFill>
                  <a:schemeClr val="tx1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'2020-2021'!$P$128:$P$141</c:f>
              <c:strCache>
                <c:ptCount val="14"/>
                <c:pt idx="0">
                  <c:v>Eiendomsbelasting</c:v>
                </c:pt>
                <c:pt idx="1">
                  <c:v>Diensteheffings - Elektrisiteit</c:v>
                </c:pt>
                <c:pt idx="2">
                  <c:v>Diensteheffings - Water</c:v>
                </c:pt>
                <c:pt idx="3">
                  <c:v>Diensteheffings - Riolering</c:v>
                </c:pt>
                <c:pt idx="4">
                  <c:v>Diensteheffings - Vullisverwydering</c:v>
                </c:pt>
                <c:pt idx="5">
                  <c:v>Huur van fasiliteite en toerusting</c:v>
                </c:pt>
                <c:pt idx="6">
                  <c:v>Rente - Eksterne beleggings</c:v>
                </c:pt>
                <c:pt idx="7">
                  <c:v>Rente - Uitstaande Debiteure</c:v>
                </c:pt>
                <c:pt idx="8">
                  <c:v>Boetes, Toeslae en Prysgawe</c:v>
                </c:pt>
                <c:pt idx="9">
                  <c:v>Lisensies en permitte</c:v>
                </c:pt>
                <c:pt idx="10">
                  <c:v>Agentskapsdienste</c:v>
                </c:pt>
                <c:pt idx="11">
                  <c:v>Oordragte en Subsidies - Operasioneel</c:v>
                </c:pt>
                <c:pt idx="12">
                  <c:v>Ander Inkomste</c:v>
                </c:pt>
                <c:pt idx="13">
                  <c:v>Oordragte en Subsidies - Kapitaal</c:v>
                </c:pt>
              </c:strCache>
            </c:strRef>
          </c:cat>
          <c:val>
            <c:numRef>
              <c:f>'2020-2021'!$Q$128:$Q$141</c:f>
              <c:numCache>
                <c:formatCode>_(* #,##0_);_(* \(#,##0\);_(* "-"??_);_(@_)</c:formatCode>
                <c:ptCount val="14"/>
                <c:pt idx="0">
                  <c:v>93674997.15977852</c:v>
                </c:pt>
                <c:pt idx="1">
                  <c:v>161051502.28839996</c:v>
                </c:pt>
                <c:pt idx="2">
                  <c:v>36807165.795434989</c:v>
                </c:pt>
                <c:pt idx="3">
                  <c:v>17702000</c:v>
                </c:pt>
                <c:pt idx="4">
                  <c:v>32447000</c:v>
                </c:pt>
                <c:pt idx="5">
                  <c:v>1674000</c:v>
                </c:pt>
                <c:pt idx="6">
                  <c:v>7981000</c:v>
                </c:pt>
                <c:pt idx="7">
                  <c:v>5000000</c:v>
                </c:pt>
                <c:pt idx="8">
                  <c:v>21286000</c:v>
                </c:pt>
                <c:pt idx="9">
                  <c:v>77000</c:v>
                </c:pt>
                <c:pt idx="10">
                  <c:v>5788000</c:v>
                </c:pt>
                <c:pt idx="11">
                  <c:v>81237434</c:v>
                </c:pt>
                <c:pt idx="12">
                  <c:v>14025000</c:v>
                </c:pt>
                <c:pt idx="13">
                  <c:v>16110566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B060-479C-A6B0-971B3FAC5B70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B060-479C-A6B0-971B3FAC5B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B060-479C-A6B0-971B3FAC5B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B060-479C-A6B0-971B3FAC5B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B060-479C-A6B0-971B3FAC5B7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B060-479C-A6B0-971B3FAC5B7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B060-479C-A6B0-971B3FAC5B7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B060-479C-A6B0-971B3FAC5B7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B060-479C-A6B0-971B3FAC5B7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B060-479C-A6B0-971B3FAC5B7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B060-479C-A6B0-971B3FAC5B7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B060-479C-A6B0-971B3FAC5B7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3-B060-479C-A6B0-971B3FAC5B7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5-B060-479C-A6B0-971B3FAC5B70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36-B060-479C-A6B0-971B3FAC5B70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'2020-2021'!$P$128:$P$141</c:f>
              <c:strCache>
                <c:ptCount val="14"/>
                <c:pt idx="0">
                  <c:v>Eiendomsbelasting</c:v>
                </c:pt>
                <c:pt idx="1">
                  <c:v>Diensteheffings - Elektrisiteit</c:v>
                </c:pt>
                <c:pt idx="2">
                  <c:v>Diensteheffings - Water</c:v>
                </c:pt>
                <c:pt idx="3">
                  <c:v>Diensteheffings - Riolering</c:v>
                </c:pt>
                <c:pt idx="4">
                  <c:v>Diensteheffings - Vullisverwydering</c:v>
                </c:pt>
                <c:pt idx="5">
                  <c:v>Huur van fasiliteite en toerusting</c:v>
                </c:pt>
                <c:pt idx="6">
                  <c:v>Rente - Eksterne beleggings</c:v>
                </c:pt>
                <c:pt idx="7">
                  <c:v>Rente - Uitstaande Debiteure</c:v>
                </c:pt>
                <c:pt idx="8">
                  <c:v>Boetes, Toeslae en Prysgawe</c:v>
                </c:pt>
                <c:pt idx="9">
                  <c:v>Lisensies en permitte</c:v>
                </c:pt>
                <c:pt idx="10">
                  <c:v>Agentskapsdienste</c:v>
                </c:pt>
                <c:pt idx="11">
                  <c:v>Oordragte en Subsidies - Operasioneel</c:v>
                </c:pt>
                <c:pt idx="12">
                  <c:v>Ander Inkomste</c:v>
                </c:pt>
                <c:pt idx="13">
                  <c:v>Oordragte en Subsidies - Kapitaal</c:v>
                </c:pt>
              </c:strCache>
            </c:strRef>
          </c:cat>
          <c:val>
            <c:numRef>
              <c:f>'2020-2021'!$R$136:$R$150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37-B060-479C-A6B0-971B3FAC5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5B9BD5">
          <a:lumMod val="75000"/>
        </a:srgb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700" y="0"/>
            <a:ext cx="2984870" cy="502676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CFC32209-6951-485A-BF37-6A3073802242}" type="datetimeFigureOut">
              <a:rPr lang="en-ZA" smtClean="0"/>
              <a:t>2022/04/12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6039"/>
            <a:ext cx="2984870" cy="502675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700" y="9516039"/>
            <a:ext cx="2984870" cy="502675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701335B2-CAFB-4179-B0EF-4A6132FE20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5134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0" cy="502676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CC9BCE41-EE9E-4EB9-B6C4-7676DD7AD74E}" type="datetimeFigureOut">
              <a:rPr lang="en-ZA" smtClean="0"/>
              <a:t>2022/04/12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2675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6039"/>
            <a:ext cx="2984870" cy="502675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0011224A-9575-4302-BC3D-13FB6A5386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505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8D481-5EB3-4BB0-842D-EFDD63368360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27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313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155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546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508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276"/>
            <a:fld id="{F5C8D481-5EB3-4BB0-842D-EFDD63368360}" type="slidenum">
              <a:rPr lang="en-ZA">
                <a:solidFill>
                  <a:prstClr val="black"/>
                </a:solidFill>
                <a:latin typeface="Calibri" panose="020F0502020204030204"/>
              </a:rPr>
              <a:pPr defTabSz="924276"/>
              <a:t>14</a:t>
            </a:fld>
            <a:endParaRPr lang="en-Z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7411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276">
              <a:defRPr/>
            </a:pPr>
            <a:fld id="{F5C8D481-5EB3-4BB0-842D-EFDD63368360}" type="slidenum">
              <a:rPr lang="en-ZA">
                <a:solidFill>
                  <a:prstClr val="black"/>
                </a:solidFill>
                <a:latin typeface="Calibri" panose="020F0502020204030204"/>
              </a:rPr>
              <a:pPr defTabSz="924276">
                <a:defRPr/>
              </a:pPr>
              <a:t>15</a:t>
            </a:fld>
            <a:endParaRPr lang="en-Z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46065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276">
              <a:defRPr/>
            </a:pPr>
            <a:fld id="{F5C8D481-5EB3-4BB0-842D-EFDD63368360}" type="slidenum">
              <a:rPr lang="en-ZA">
                <a:solidFill>
                  <a:prstClr val="black"/>
                </a:solidFill>
                <a:latin typeface="Calibri" panose="020F0502020204030204"/>
              </a:rPr>
              <a:pPr defTabSz="924276">
                <a:defRPr/>
              </a:pPr>
              <a:t>16</a:t>
            </a:fld>
            <a:endParaRPr lang="en-Z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6558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276">
              <a:defRPr/>
            </a:pPr>
            <a:fld id="{F5C8D481-5EB3-4BB0-842D-EFDD63368360}" type="slidenum">
              <a:rPr lang="en-ZA">
                <a:solidFill>
                  <a:prstClr val="black"/>
                </a:solidFill>
                <a:latin typeface="Calibri" panose="020F0502020204030204"/>
              </a:rPr>
              <a:pPr defTabSz="924276">
                <a:defRPr/>
              </a:pPr>
              <a:t>17</a:t>
            </a:fld>
            <a:endParaRPr lang="en-Z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4762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276">
              <a:defRPr/>
            </a:pPr>
            <a:fld id="{F5C8D481-5EB3-4BB0-842D-EFDD63368360}" type="slidenum">
              <a:rPr lang="en-ZA">
                <a:solidFill>
                  <a:prstClr val="black"/>
                </a:solidFill>
                <a:latin typeface="Calibri" panose="020F0502020204030204"/>
              </a:rPr>
              <a:pPr defTabSz="924276">
                <a:defRPr/>
              </a:pPr>
              <a:t>18</a:t>
            </a:fld>
            <a:endParaRPr lang="en-Z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0999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14313" y="838200"/>
            <a:ext cx="7448551" cy="4189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625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479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805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521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185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991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616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792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14313" y="838200"/>
            <a:ext cx="7448551" cy="4189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276">
              <a:defRPr/>
            </a:pPr>
            <a:fld id="{F5C8D481-5EB3-4BB0-842D-EFDD63368360}" type="slidenum">
              <a:rPr lang="en-ZA">
                <a:solidFill>
                  <a:prstClr val="black"/>
                </a:solidFill>
                <a:latin typeface="Calibri" panose="020F0502020204030204"/>
              </a:rPr>
              <a:pPr defTabSz="924276">
                <a:defRPr/>
              </a:pPr>
              <a:t>3</a:t>
            </a:fld>
            <a:endParaRPr lang="en-Z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7432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276"/>
            <a:fld id="{F5C8D481-5EB3-4BB0-842D-EFDD63368360}" type="slidenum">
              <a:rPr lang="en-ZA">
                <a:solidFill>
                  <a:prstClr val="black"/>
                </a:solidFill>
                <a:latin typeface="Calibri" panose="020F0502020204030204"/>
              </a:rPr>
              <a:pPr defTabSz="924276"/>
              <a:t>4</a:t>
            </a:fld>
            <a:endParaRPr lang="en-Z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949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451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276">
              <a:defRPr/>
            </a:pPr>
            <a:fld id="{F5C8D481-5EB3-4BB0-842D-EFDD63368360}" type="slidenum">
              <a:rPr lang="en-ZA">
                <a:solidFill>
                  <a:prstClr val="black"/>
                </a:solidFill>
                <a:latin typeface="Calibri" panose="020F0502020204030204"/>
              </a:rPr>
              <a:pPr defTabSz="924276">
                <a:defRPr/>
              </a:pPr>
              <a:t>6</a:t>
            </a:fld>
            <a:endParaRPr lang="en-Z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98440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919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303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2538" y="554038"/>
            <a:ext cx="4941887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8D481-5EB3-4BB0-842D-EFDD63368360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95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79.xml"/><Relationship Id="rId4" Type="http://schemas.openxmlformats.org/officeDocument/2006/relationships/image" Target="../media/image5.png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8.xml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5.xml"/><Relationship Id="rId4" Type="http://schemas.openxmlformats.org/officeDocument/2006/relationships/image" Target="../media/image1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314096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04843" y="5944195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99856" y="5944195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12555" y="5944195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" y="3703753"/>
            <a:ext cx="2783632" cy="151288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783633" y="3724723"/>
            <a:ext cx="2232247" cy="151288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15881" y="3703753"/>
            <a:ext cx="2141091" cy="151288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156971" y="3703753"/>
            <a:ext cx="2035373" cy="151288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192344" y="3721527"/>
            <a:ext cx="2999656" cy="151288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7570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3" y="5681849"/>
            <a:ext cx="1101722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1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76520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398" y="3645024"/>
            <a:ext cx="331236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5" y="3645024"/>
            <a:ext cx="343364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206971" y="3645024"/>
            <a:ext cx="336163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5399" y="1412776"/>
            <a:ext cx="1087321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1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1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76520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74860" y="1412776"/>
            <a:ext cx="331236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70007" y="1412776"/>
            <a:ext cx="343364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186433" y="1412776"/>
            <a:ext cx="336163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74861" y="3933056"/>
            <a:ext cx="1087321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1412776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95400" y="2975180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95400" y="4537584"/>
            <a:ext cx="3614498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30" y="1412776"/>
            <a:ext cx="6936466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980729"/>
            <a:ext cx="10838995" cy="432048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919897" y="1432991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7919897" y="2995395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919897" y="4557799"/>
            <a:ext cx="3614498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4446" y="1427497"/>
            <a:ext cx="6936466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980729"/>
            <a:ext cx="10838995" cy="432048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8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Slide &quot;Thank You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335B74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335B74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335B74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50077" y="476672"/>
            <a:ext cx="2095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Bradley Hand ITC" panose="03070402050302030203" pitchFamily="66" charset="0"/>
              </a:rPr>
              <a:t>Contact Us</a:t>
            </a:r>
            <a:endParaRPr lang="en-GB" sz="2400" b="1" dirty="0">
              <a:solidFill>
                <a:prstClr val="white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Evironmental Affairs and Development Planning\WCG - Logo - Environmental Affairs and Development Planning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03" y="1923155"/>
            <a:ext cx="3214464" cy="67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99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 &quot;Thank You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1" dirty="0">
                <a:solidFill>
                  <a:prstClr val="white"/>
                </a:solidFill>
                <a:latin typeface="Bradley Hand ITC" panose="03070402050302030203" pitchFamily="66" charset="0"/>
                <a:cs typeface="Arabic Typesetting" panose="03020402040406030203" pitchFamily="66" charset="-78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02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6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399" y="5681849"/>
            <a:ext cx="10838996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95399" y="1412777"/>
            <a:ext cx="10838996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5945"/>
            <a:ext cx="10838995" cy="23281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4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, Content and Footn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6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399" y="5681849"/>
            <a:ext cx="10838996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5945"/>
            <a:ext cx="10838995" cy="23281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7409" y="1196752"/>
            <a:ext cx="10585175" cy="360040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</p:spTree>
    <p:extLst>
      <p:ext uri="{BB962C8B-B14F-4D97-AF65-F5344CB8AC3E}">
        <p14:creationId xmlns:p14="http://schemas.microsoft.com/office/powerpoint/2010/main" val="29624611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99" y="180976"/>
            <a:ext cx="10873209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1412775"/>
            <a:ext cx="3614498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6970679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6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5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99" y="180976"/>
            <a:ext cx="10873209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04512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954110" y="1412774"/>
            <a:ext cx="3614498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95399" y="1412775"/>
            <a:ext cx="6970679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6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727848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1412776"/>
            <a:ext cx="5112567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456040" y="1412776"/>
            <a:ext cx="5112568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95400" y="3532181"/>
            <a:ext cx="1083899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5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76520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727848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4263468"/>
            <a:ext cx="5112567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421827" y="4263468"/>
            <a:ext cx="5112568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95400" y="1562397"/>
            <a:ext cx="1083899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5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1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76520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398" y="3645024"/>
            <a:ext cx="331236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5" y="3645024"/>
            <a:ext cx="343364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206971" y="3645024"/>
            <a:ext cx="336163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5399" y="1412776"/>
            <a:ext cx="1087321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1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76520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74860" y="1412776"/>
            <a:ext cx="331236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70007" y="1412776"/>
            <a:ext cx="343364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186433" y="1412776"/>
            <a:ext cx="336163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74861" y="3933056"/>
            <a:ext cx="1087321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99" y="180976"/>
            <a:ext cx="10873209" cy="559256"/>
          </a:xfr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1C05B66C-8BBC-4727-B35B-1A99CC565EDC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398" y="1174643"/>
            <a:ext cx="10873209" cy="4896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/>
          <p:cNvSpPr>
            <a:spLocks/>
          </p:cNvSpPr>
          <p:nvPr userDrawn="1">
            <p:custDataLst>
              <p:tags r:id="rId2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27CED7"/>
                </a:solidFill>
              </a:rPr>
              <a:t>© Western Cape Government 2012  |</a:t>
            </a:r>
            <a:endParaRPr lang="en-GB" sz="800" dirty="0">
              <a:solidFill>
                <a:srgbClr val="27CED7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7871337" y="6468150"/>
            <a:ext cx="2977191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900" dirty="0">
                <a:solidFill>
                  <a:srgbClr val="998F86"/>
                </a:solidFill>
              </a:rPr>
              <a:t>Bergrivier Municipality: 4th Generation IDP Support</a:t>
            </a:r>
            <a:endParaRPr lang="en-GB" sz="900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7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1412776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95400" y="2975180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95400" y="4537584"/>
            <a:ext cx="3614498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30" y="1412776"/>
            <a:ext cx="6936466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980729"/>
            <a:ext cx="10838995" cy="432048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6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919897" y="1432991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7919897" y="2995395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919897" y="4557799"/>
            <a:ext cx="3614498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4446" y="1427497"/>
            <a:ext cx="6936466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980729"/>
            <a:ext cx="10838995" cy="432048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5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335B74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335B74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335B74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50077" y="476672"/>
            <a:ext cx="2095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Bradley Hand ITC" panose="03070402050302030203" pitchFamily="66" charset="0"/>
              </a:rPr>
              <a:t>Contact Us</a:t>
            </a:r>
            <a:endParaRPr lang="en-GB" sz="2400" b="1" dirty="0">
              <a:solidFill>
                <a:prstClr val="white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Evironmental Affairs and Development Planning\WCG - Logo - Environmental Affairs and Development Planning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03" y="1923155"/>
            <a:ext cx="3214464" cy="67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275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 &quot;Thank You&quot;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1" dirty="0">
                <a:solidFill>
                  <a:prstClr val="white"/>
                </a:solidFill>
                <a:latin typeface="Bradley Hand ITC" panose="03070402050302030203" pitchFamily="66" charset="0"/>
                <a:cs typeface="Arabic Typesetting" panose="03020402040406030203" pitchFamily="66" charset="-78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82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0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BEF9-8A0D-40BE-B39D-3BF38973BE6B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4/12/2022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8BAA00">
                    <a:lumMod val="50000"/>
                  </a:srgbClr>
                </a:solidFill>
              </a:rPr>
              <a:t>Creating Hope Africa</a:t>
            </a:r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4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7D42-FB23-4862-855E-CFC2C78265D8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4/12/2022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8BAA00">
                    <a:lumMod val="50000"/>
                  </a:srgbClr>
                </a:solidFill>
              </a:rPr>
              <a:t>Creating Hope Africa</a:t>
            </a:r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7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82E4E-53E8-4088-9A4E-A379CCA5FBC3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4/12/2022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8BAA00">
                    <a:lumMod val="50000"/>
                  </a:srgbClr>
                </a:solidFill>
              </a:rPr>
              <a:t>Creating Hope Africa</a:t>
            </a:r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BB12-D214-4CCA-A2EE-F0E90CD2E4EF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4/12/2022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8BAA00">
                    <a:lumMod val="50000"/>
                  </a:srgbClr>
                </a:solidFill>
              </a:rPr>
              <a:t>Creating Hope Africa</a:t>
            </a:r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2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015880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400" y="1196753"/>
            <a:ext cx="5184575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12025" y="1196753"/>
            <a:ext cx="5222370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7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ED20-9580-4A3F-B8D5-3CABFCB47640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4/12/2022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8BAA00">
                    <a:lumMod val="50000"/>
                  </a:srgbClr>
                </a:solidFill>
              </a:rPr>
              <a:t>Creating Hope Africa</a:t>
            </a:r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4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4C3C-FC57-4F1D-BBEF-715D227BC8F1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4/12/2022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8BAA00">
                    <a:lumMod val="50000"/>
                  </a:srgbClr>
                </a:solidFill>
              </a:rPr>
              <a:t>Creating Hope Africa</a:t>
            </a:r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8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FAF1-9F82-45D7-AC8E-935ABEEBACC3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4/12/2022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8BAA00">
                    <a:lumMod val="50000"/>
                  </a:srgbClr>
                </a:solidFill>
              </a:rPr>
              <a:t>Creating Hope Africa</a:t>
            </a:r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7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716D-6779-4284-BB21-526018D56102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4/12/2022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8BAA00">
                    <a:lumMod val="50000"/>
                  </a:srgbClr>
                </a:solidFill>
              </a:rPr>
              <a:t>Creating Hope Africa</a:t>
            </a:r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3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EE31-C4A3-4F63-A837-B2394D9981DB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4/12/2022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8BAA00">
                    <a:lumMod val="50000"/>
                  </a:srgbClr>
                </a:solidFill>
              </a:rPr>
              <a:t>Creating Hope Africa</a:t>
            </a:r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200" dirty="0">
              <a:solidFill>
                <a:srgbClr val="4D3E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4523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314096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04843" y="5944195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6 August 2019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99856" y="5944195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12555" y="5944195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" y="3703753"/>
            <a:ext cx="2783632" cy="1512888"/>
          </a:xfrm>
        </p:spPr>
        <p:txBody>
          <a:bodyPr/>
          <a:lstStyle/>
          <a:p>
            <a:endParaRPr lang="en-ZA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783633" y="3724723"/>
            <a:ext cx="2232247" cy="1512888"/>
          </a:xfrm>
        </p:spPr>
        <p:txBody>
          <a:bodyPr/>
          <a:lstStyle/>
          <a:p>
            <a:endParaRPr lang="en-Z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15881" y="3703753"/>
            <a:ext cx="2141091" cy="1512888"/>
          </a:xfrm>
        </p:spPr>
        <p:txBody>
          <a:bodyPr/>
          <a:lstStyle/>
          <a:p>
            <a:endParaRPr lang="en-Z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156971" y="3703753"/>
            <a:ext cx="2035373" cy="1512888"/>
          </a:xfrm>
        </p:spPr>
        <p:txBody>
          <a:bodyPr/>
          <a:lstStyle/>
          <a:p>
            <a:endParaRPr lang="en-Z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192344" y="3721527"/>
            <a:ext cx="2999656" cy="1512888"/>
          </a:xfrm>
        </p:spPr>
        <p:txBody>
          <a:bodyPr/>
          <a:lstStyle/>
          <a:p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0197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99" y="180976"/>
            <a:ext cx="10873209" cy="559256"/>
          </a:xfr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1C05B66C-8BBC-4727-B35B-1A99CC565EDC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398" y="1174643"/>
            <a:ext cx="10873209" cy="4896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/>
          <p:cNvSpPr>
            <a:spLocks/>
          </p:cNvSpPr>
          <p:nvPr userDrawn="1">
            <p:custDataLst>
              <p:tags r:id="rId2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27CED7"/>
                </a:solidFill>
              </a:rPr>
              <a:t>© Western Cape Government 2012  |</a:t>
            </a:r>
            <a:endParaRPr lang="en-GB" sz="800" dirty="0">
              <a:solidFill>
                <a:srgbClr val="27CED7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7871337" y="6468150"/>
            <a:ext cx="2977191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900" dirty="0">
                <a:solidFill>
                  <a:srgbClr val="998F86"/>
                </a:solidFill>
              </a:rPr>
              <a:t>Bergrivier Municipality: 4th Generation IDP Support</a:t>
            </a:r>
            <a:endParaRPr lang="en-GB" sz="900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8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015880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400" y="1196753"/>
            <a:ext cx="5184575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12025" y="1196753"/>
            <a:ext cx="5222370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40033"/>
            <a:ext cx="10873208" cy="528708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40033"/>
            <a:ext cx="10873208" cy="528708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0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72798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400" y="1412777"/>
            <a:ext cx="10873208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Isosceles Triangle 6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99" y="180976"/>
            <a:ext cx="10838996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38996" cy="228781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015880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400" y="1410571"/>
            <a:ext cx="5184575" cy="46827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12025" y="1410571"/>
            <a:ext cx="5222370" cy="46827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4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00789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79985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400" y="5681849"/>
            <a:ext cx="10873208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95400" y="1196752"/>
            <a:ext cx="10873208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3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399" y="5681849"/>
            <a:ext cx="10873209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95399" y="1196752"/>
            <a:ext cx="5112569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126235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3" y="5681849"/>
            <a:ext cx="1101722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3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6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399" y="5681849"/>
            <a:ext cx="10838996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95399" y="1412777"/>
            <a:ext cx="10838996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5945"/>
            <a:ext cx="10838995" cy="23281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, Content and Footn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6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399" y="5681849"/>
            <a:ext cx="10838996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5945"/>
            <a:ext cx="10838995" cy="23281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7409" y="1196752"/>
            <a:ext cx="10585175" cy="360040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</p:spTree>
    <p:extLst>
      <p:ext uri="{BB962C8B-B14F-4D97-AF65-F5344CB8AC3E}">
        <p14:creationId xmlns:p14="http://schemas.microsoft.com/office/powerpoint/2010/main" val="3157338796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99" y="180976"/>
            <a:ext cx="10873209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1412775"/>
            <a:ext cx="3614498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6970679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6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6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72798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400" y="1412777"/>
            <a:ext cx="10873208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Isosceles Triangle 6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99" y="180976"/>
            <a:ext cx="10873209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04512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954110" y="1412774"/>
            <a:ext cx="3614498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95399" y="1412775"/>
            <a:ext cx="6970679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6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2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727848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1412776"/>
            <a:ext cx="5112567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456040" y="1412776"/>
            <a:ext cx="5112568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95400" y="3532181"/>
            <a:ext cx="1083899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76520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727848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4263468"/>
            <a:ext cx="5112567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421827" y="4263468"/>
            <a:ext cx="5112568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95400" y="1562397"/>
            <a:ext cx="1083899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1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76520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398" y="3645024"/>
            <a:ext cx="331236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5" y="3645024"/>
            <a:ext cx="343364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206971" y="3645024"/>
            <a:ext cx="336163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5399" y="1412776"/>
            <a:ext cx="1087321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9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1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76520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74860" y="1412776"/>
            <a:ext cx="331236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70007" y="1412776"/>
            <a:ext cx="343364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186433" y="1412776"/>
            <a:ext cx="3361638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74861" y="3933056"/>
            <a:ext cx="1087321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2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1412776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95400" y="2975180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95400" y="4537584"/>
            <a:ext cx="3614498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30" y="1412776"/>
            <a:ext cx="6936466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980729"/>
            <a:ext cx="10838995" cy="432048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919897" y="1432991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7919897" y="2995395"/>
            <a:ext cx="3614498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919897" y="4557799"/>
            <a:ext cx="3614498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4446" y="1427497"/>
            <a:ext cx="6936466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980729"/>
            <a:ext cx="10838995" cy="432048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335B74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335B74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335B74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50077" y="476672"/>
            <a:ext cx="2095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Bradley Hand ITC" panose="03070402050302030203" pitchFamily="66" charset="0"/>
              </a:rPr>
              <a:t>Contact Us</a:t>
            </a:r>
            <a:endParaRPr lang="en-GB" sz="2400" b="1" dirty="0">
              <a:solidFill>
                <a:prstClr val="white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Evironmental Affairs and Development Planning\WCG - Logo - Environmental Affairs and Development Planning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03" y="1923155"/>
            <a:ext cx="3214464" cy="67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927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 &quot;Thank You&quot;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1" dirty="0">
                <a:solidFill>
                  <a:prstClr val="white"/>
                </a:solidFill>
                <a:latin typeface="Bradley Hand ITC" panose="03070402050302030203" pitchFamily="66" charset="0"/>
                <a:cs typeface="Arabic Typesetting" panose="03020402040406030203" pitchFamily="66" charset="-78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44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71" y="266817"/>
            <a:ext cx="5481463" cy="17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Triangle 2"/>
          <p:cNvSpPr/>
          <p:nvPr userDrawn="1"/>
        </p:nvSpPr>
        <p:spPr>
          <a:xfrm flipH="1">
            <a:off x="2063552" y="2708920"/>
            <a:ext cx="10128448" cy="21602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5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99" y="180976"/>
            <a:ext cx="10838996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38996" cy="228781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015880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400" y="1410571"/>
            <a:ext cx="5184575" cy="46827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12025" y="1410571"/>
            <a:ext cx="5222370" cy="46827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0287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752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973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2853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3233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153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1437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6559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10186984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76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00789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79985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582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6311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8" name="Picture 11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171" y="6026976"/>
            <a:ext cx="1837381" cy="5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Triangle 8"/>
          <p:cNvSpPr/>
          <p:nvPr userDrawn="1"/>
        </p:nvSpPr>
        <p:spPr>
          <a:xfrm flipH="1">
            <a:off x="911424" y="5589240"/>
            <a:ext cx="11280576" cy="7200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319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5694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3408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8313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4311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141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0832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932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400" y="5681849"/>
            <a:ext cx="10873208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95400" y="1196752"/>
            <a:ext cx="10873208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6690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7424" y="1902194"/>
            <a:ext cx="2510491" cy="80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7508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sp>
        <p:nvSpPr>
          <p:cNvPr id="4" name="Right Triangle 3"/>
          <p:cNvSpPr/>
          <p:nvPr userDrawn="1"/>
        </p:nvSpPr>
        <p:spPr>
          <a:xfrm flipH="1">
            <a:off x="2063552" y="3284985"/>
            <a:ext cx="10128448" cy="10247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488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314096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04843" y="5944195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99856" y="5944195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12555" y="5944195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" y="3703753"/>
            <a:ext cx="2783632" cy="151288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783633" y="3724723"/>
            <a:ext cx="2232247" cy="151288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15881" y="3703753"/>
            <a:ext cx="2141091" cy="151288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156971" y="3703753"/>
            <a:ext cx="2035373" cy="151288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192344" y="3721527"/>
            <a:ext cx="2999656" cy="151288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7425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99" y="180976"/>
            <a:ext cx="10873209" cy="559256"/>
          </a:xfr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1C05B66C-8BBC-4727-B35B-1A99CC565EDC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398" y="1174643"/>
            <a:ext cx="10873209" cy="4896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/>
          <p:cNvSpPr>
            <a:spLocks/>
          </p:cNvSpPr>
          <p:nvPr userDrawn="1">
            <p:custDataLst>
              <p:tags r:id="rId2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27CED7"/>
                </a:solidFill>
              </a:rPr>
              <a:t>© Western Cape Government 2012  |</a:t>
            </a:r>
            <a:endParaRPr lang="en-GB" sz="800" dirty="0">
              <a:solidFill>
                <a:srgbClr val="27CED7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7871337" y="6468150"/>
            <a:ext cx="2977191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900" dirty="0">
                <a:solidFill>
                  <a:srgbClr val="998F86"/>
                </a:solidFill>
              </a:rPr>
              <a:t>Bergrivier Municipality: 4th Generation IDP Support</a:t>
            </a:r>
            <a:endParaRPr lang="en-GB" sz="900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4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015880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400" y="1196753"/>
            <a:ext cx="5184575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12025" y="1196753"/>
            <a:ext cx="5222370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0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40033"/>
            <a:ext cx="10873208" cy="528708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1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72798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400" y="1412777"/>
            <a:ext cx="10873208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Isosceles Triangle 6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99" y="180976"/>
            <a:ext cx="10838996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38996" cy="228781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015880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5400" y="1410571"/>
            <a:ext cx="5184575" cy="46827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12025" y="1410571"/>
            <a:ext cx="5222370" cy="46827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00789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79985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4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399" y="5681849"/>
            <a:ext cx="10873209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95399" y="1196752"/>
            <a:ext cx="5112569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126235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400" y="5681849"/>
            <a:ext cx="10873208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95400" y="1196752"/>
            <a:ext cx="10873208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5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399" y="5681849"/>
            <a:ext cx="10873209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95399" y="1196752"/>
            <a:ext cx="5112569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126235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1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3" y="5681849"/>
            <a:ext cx="1101722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0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6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399" y="5681849"/>
            <a:ext cx="10838996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95399" y="1412777"/>
            <a:ext cx="10838996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5945"/>
            <a:ext cx="10838995" cy="23281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2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38996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943872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5399" y="5681849"/>
            <a:ext cx="10838996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5945"/>
            <a:ext cx="10838995" cy="23281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7409" y="1196752"/>
            <a:ext cx="10585175" cy="360040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</p:spTree>
    <p:extLst>
      <p:ext uri="{BB962C8B-B14F-4D97-AF65-F5344CB8AC3E}">
        <p14:creationId xmlns:p14="http://schemas.microsoft.com/office/powerpoint/2010/main" val="264018655"/>
      </p:ext>
    </p:extLst>
  </p:cSld>
  <p:clrMapOvr>
    <a:masterClrMapping/>
  </p:clrMapOvr>
  <p:transition spd="slow">
    <p:push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99" y="180976"/>
            <a:ext cx="10873209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1412775"/>
            <a:ext cx="3614498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6970679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6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6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99" y="180976"/>
            <a:ext cx="10873209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04512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87186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954110" y="1412774"/>
            <a:ext cx="3614498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95399" y="1412775"/>
            <a:ext cx="6970679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99" y="1039979"/>
            <a:ext cx="10873209" cy="372796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848528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727848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1412776"/>
            <a:ext cx="5112567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456040" y="1412776"/>
            <a:ext cx="5112568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95400" y="3532181"/>
            <a:ext cx="1083899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5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0976"/>
            <a:ext cx="10873208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0776520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727848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27CED7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400" y="4263468"/>
            <a:ext cx="5112567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421827" y="4263468"/>
            <a:ext cx="5112568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95400" y="1562397"/>
            <a:ext cx="1083899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400" y="1039979"/>
            <a:ext cx="10873208" cy="372797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tags" Target="../tags/tag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ags" Target="../tags/tag45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vmlDrawing" Target="../drawings/vmlDrawing2.v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tags" Target="../tags/tag4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theme" Target="../theme/theme3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ags" Target="../tags/tag47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oleObject" Target="../embeddings/oleObject2.bin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ags" Target="../tags/tag46.xml"/><Relationship Id="rId30" Type="http://schemas.openxmlformats.org/officeDocument/2006/relationships/tags" Target="../tags/tag49.xml"/><Relationship Id="rId8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vmlDrawing" Target="../drawings/vmlDrawing3.v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theme" Target="../theme/theme4.xml"/><Relationship Id="rId33" Type="http://schemas.openxmlformats.org/officeDocument/2006/relationships/oleObject" Target="../embeddings/oleObject3.bin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tags" Target="../tags/tag91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tags" Target="../tags/tag94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tags" Target="../tags/tag90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tags" Target="../tags/tag93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tags" Target="../tags/tag89.xml"/><Relationship Id="rId30" Type="http://schemas.openxmlformats.org/officeDocument/2006/relationships/tags" Target="../tags/tag92.xml"/><Relationship Id="rId35" Type="http://schemas.openxmlformats.org/officeDocument/2006/relationships/image" Target="../media/image12.png"/><Relationship Id="rId8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26" Type="http://schemas.openxmlformats.org/officeDocument/2006/relationships/tags" Target="../tags/tag136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vmlDrawing" Target="../drawings/vmlDrawing4.v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29" Type="http://schemas.openxmlformats.org/officeDocument/2006/relationships/tags" Target="../tags/tag139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24" Type="http://schemas.openxmlformats.org/officeDocument/2006/relationships/theme" Target="../theme/theme5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28" Type="http://schemas.openxmlformats.org/officeDocument/2006/relationships/tags" Target="../tags/tag138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31" Type="http://schemas.openxmlformats.org/officeDocument/2006/relationships/oleObject" Target="../embeddings/oleObject4.bin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Relationship Id="rId27" Type="http://schemas.openxmlformats.org/officeDocument/2006/relationships/tags" Target="../tags/tag137.xml"/><Relationship Id="rId30" Type="http://schemas.openxmlformats.org/officeDocument/2006/relationships/tags" Target="../tags/tag140.xml"/><Relationship Id="rId8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think-cell Slide" r:id="rId31" imgW="270" imgH="270" progId="TCLayout.ActiveDocument.1">
                  <p:embed/>
                </p:oleObj>
              </mc:Choice>
              <mc:Fallback>
                <p:oleObj name="think-cell Slide" r:id="rId31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623392" y="180976"/>
            <a:ext cx="10945216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623392" y="1196752"/>
            <a:ext cx="10945216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0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27CED7"/>
                </a:solidFill>
              </a:rPr>
              <a:t>© Western Cape Government 2012  |</a:t>
            </a:r>
            <a:endParaRPr lang="en-GB" sz="800" dirty="0">
              <a:solidFill>
                <a:srgbClr val="27CED7"/>
              </a:solidFill>
            </a:endParaRPr>
          </a:p>
        </p:txBody>
      </p:sp>
      <p:pic>
        <p:nvPicPr>
          <p:cNvPr id="12" name="Picture 115" descr="C:\Users\Conny\Desktop\WCG\WCG - Logo\PNG\Logos blue\Evironmental Affairs and Development Planning\WCG - Logo - Environmental Affairs and Development Planning - Blue.png"/>
          <p:cNvPicPr>
            <a:picLocks noChangeAspect="1" noChangeArrowheads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5" y="6260385"/>
            <a:ext cx="1401205" cy="4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8105842" y="6468150"/>
            <a:ext cx="276116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solidFill>
                  <a:srgbClr val="998F86"/>
                </a:solidFill>
              </a:rPr>
              <a:t>Bergrivier Municipality: 4th Generation IDP Support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0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4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04751E-ADD3-4E17-8C46-57CF87DB4D1C}" type="datetime1">
              <a:rPr lang="en-US" smtClean="0">
                <a:solidFill>
                  <a:srgbClr val="8BAA00">
                    <a:lumMod val="50000"/>
                  </a:srgbClr>
                </a:solidFill>
              </a:rPr>
              <a:pPr/>
              <a:t>4/12/2022</a:t>
            </a:fld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8BAA00">
                    <a:lumMod val="50000"/>
                  </a:srgbClr>
                </a:solidFill>
              </a:rPr>
              <a:t>Creating Hope Africa</a:t>
            </a:r>
            <a:endParaRPr lang="en-US" dirty="0">
              <a:solidFill>
                <a:srgbClr val="8BAA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think-cell Slide" r:id="rId31" imgW="270" imgH="270" progId="TCLayout.ActiveDocument.1">
                  <p:embed/>
                </p:oleObj>
              </mc:Choice>
              <mc:Fallback>
                <p:oleObj name="think-cell Slide" r:id="rId31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623392" y="180976"/>
            <a:ext cx="10945216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623392" y="1196752"/>
            <a:ext cx="10945216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0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27CED7"/>
                </a:solidFill>
              </a:rPr>
              <a:t>© Western Cape Government 2012  |</a:t>
            </a:r>
            <a:endParaRPr lang="en-GB" sz="800" dirty="0">
              <a:solidFill>
                <a:srgbClr val="27CED7"/>
              </a:solidFill>
            </a:endParaRPr>
          </a:p>
        </p:txBody>
      </p:sp>
      <p:pic>
        <p:nvPicPr>
          <p:cNvPr id="12" name="Picture 115" descr="C:\Users\Conny\Desktop\WCG\WCG - Logo\PNG\Logos blue\Evironmental Affairs and Development Planning\WCG - Logo - Environmental Affairs and Development Planning - Blue.png"/>
          <p:cNvPicPr>
            <a:picLocks noChangeAspect="1" noChangeArrowheads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5" y="6260385"/>
            <a:ext cx="1401205" cy="4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8105842" y="6468150"/>
            <a:ext cx="276116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solidFill>
                  <a:srgbClr val="998F86"/>
                </a:solidFill>
              </a:rPr>
              <a:t>Bergrivier Municipality: 4th Generation IDP Support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3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4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think-cell Slide" r:id="rId33" imgW="270" imgH="270" progId="TCLayout.ActiveDocument.1">
                  <p:embed/>
                </p:oleObj>
              </mc:Choice>
              <mc:Fallback>
                <p:oleObj name="think-cell Slide" r:id="rId33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Premier's Coordinating Forum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349" y="6149079"/>
            <a:ext cx="1285816" cy="4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Triangle 11"/>
          <p:cNvSpPr/>
          <p:nvPr userDrawn="1"/>
        </p:nvSpPr>
        <p:spPr>
          <a:xfrm flipH="1">
            <a:off x="393694" y="836712"/>
            <a:ext cx="11798300" cy="144016"/>
          </a:xfrm>
          <a:prstGeom prst="rtTriangle">
            <a:avLst/>
          </a:prstGeom>
          <a:solidFill>
            <a:srgbClr val="003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2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think-cell Slide" r:id="rId31" imgW="270" imgH="270" progId="TCLayout.ActiveDocument.1">
                  <p:embed/>
                </p:oleObj>
              </mc:Choice>
              <mc:Fallback>
                <p:oleObj name="think-cell Slide" r:id="rId31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623392" y="180976"/>
            <a:ext cx="10945216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623392" y="1196752"/>
            <a:ext cx="10945216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10882741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335B74"/>
                </a:solidFill>
              </a:rPr>
              <a:pPr/>
              <a:t>‹#›</a:t>
            </a:fld>
            <a:endParaRPr lang="en-ZA" dirty="0">
              <a:solidFill>
                <a:srgbClr val="335B74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0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27CED7"/>
                </a:solidFill>
              </a:rPr>
              <a:t>© Western Cape Government 2012  |</a:t>
            </a:r>
            <a:endParaRPr lang="en-GB" sz="800" dirty="0">
              <a:solidFill>
                <a:srgbClr val="27CED7"/>
              </a:solidFill>
            </a:endParaRPr>
          </a:p>
        </p:txBody>
      </p:sp>
      <p:pic>
        <p:nvPicPr>
          <p:cNvPr id="12" name="Picture 115" descr="C:\Users\Conny\Desktop\WCG\WCG - Logo\PNG\Logos blue\Evironmental Affairs and Development Planning\WCG - Logo - Environmental Affairs and Development Planning - Blue.png"/>
          <p:cNvPicPr>
            <a:picLocks noChangeAspect="1" noChangeArrowheads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5" y="6260385"/>
            <a:ext cx="1401205" cy="4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/>
          <p:cNvSpPr/>
          <p:nvPr userDrawn="1"/>
        </p:nvSpPr>
        <p:spPr>
          <a:xfrm rot="16200000">
            <a:off x="6248578" y="-4883360"/>
            <a:ext cx="114551" cy="1177229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8105842" y="6468150"/>
            <a:ext cx="276116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solidFill>
                  <a:srgbClr val="998F86"/>
                </a:solidFill>
              </a:rPr>
              <a:t>Bergrivier Municipality: 4th Generation IDP Support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1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4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0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microsoft.com/office/2007/relationships/hdphoto" Target="../media/hdphoto1.wdp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0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5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6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7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198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microsoft.com/office/2007/relationships/hdphoto" Target="../media/hdphoto1.wdp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4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mailto:sb@bergmun.org.za" TargetMode="Externa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18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5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8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" b="5700"/>
          <a:stretch>
            <a:fillRect/>
          </a:stretch>
        </p:blipFill>
        <p:spPr>
          <a:xfrm>
            <a:off x="0" y="5322887"/>
            <a:ext cx="2759075" cy="1535113"/>
          </a:xfr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r="1532"/>
          <a:stretch>
            <a:fillRect/>
          </a:stretch>
        </p:blipFill>
        <p:spPr>
          <a:xfrm>
            <a:off x="2785969" y="5322888"/>
            <a:ext cx="2232025" cy="1535112"/>
          </a:xfr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2" b="23542"/>
          <a:stretch>
            <a:fillRect/>
          </a:stretch>
        </p:blipFill>
        <p:spPr>
          <a:xfrm>
            <a:off x="4991100" y="5325901"/>
            <a:ext cx="2141538" cy="1532099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r="5241"/>
          <a:stretch>
            <a:fillRect/>
          </a:stretch>
        </p:blipFill>
        <p:spPr>
          <a:xfrm>
            <a:off x="7132637" y="5326063"/>
            <a:ext cx="2232025" cy="1531937"/>
          </a:xfrm>
        </p:spPr>
      </p:pic>
      <p:pic>
        <p:nvPicPr>
          <p:cNvPr id="20" name="Picture Placeholder 19"/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64" y="5326063"/>
            <a:ext cx="2827336" cy="1531937"/>
          </a:xfrm>
        </p:spPr>
      </p:pic>
      <p:sp>
        <p:nvSpPr>
          <p:cNvPr id="23" name="Subtitle 7"/>
          <p:cNvSpPr txBox="1">
            <a:spLocks/>
          </p:cNvSpPr>
          <p:nvPr/>
        </p:nvSpPr>
        <p:spPr>
          <a:xfrm>
            <a:off x="0" y="-245131"/>
            <a:ext cx="11953328" cy="4894559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BERGRIVIER MUNISIPALITEIT</a:t>
            </a:r>
          </a:p>
          <a:p>
            <a:pPr algn="ctr"/>
            <a:r>
              <a:rPr lang="en-GB" sz="3600" b="1" dirty="0">
                <a:solidFill>
                  <a:prstClr val="white"/>
                </a:solidFill>
              </a:rPr>
              <a:t>UITVOERENDE BURGEMEESTERSKOMITEE</a:t>
            </a:r>
          </a:p>
          <a:p>
            <a:pPr algn="ctr"/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PIKETBERG – WYK 4 (</a:t>
            </a:r>
            <a:r>
              <a:rPr lang="en-GB" sz="3600" b="1" dirty="0">
                <a:solidFill>
                  <a:prstClr val="white"/>
                </a:solidFill>
              </a:rPr>
              <a:t>12 APRIL 2022)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GB" sz="4000" b="1" dirty="0">
              <a:solidFill>
                <a:prstClr val="white"/>
              </a:solidFill>
            </a:endParaRPr>
          </a:p>
          <a:p>
            <a:pPr algn="ctr"/>
            <a:endParaRPr lang="en-GB" sz="3600" b="1" dirty="0">
              <a:solidFill>
                <a:prstClr val="white"/>
              </a:solidFill>
            </a:endParaRPr>
          </a:p>
          <a:p>
            <a:pPr algn="ctr"/>
            <a:endParaRPr lang="en-GB" sz="3600" b="1" dirty="0">
              <a:solidFill>
                <a:prstClr val="white"/>
              </a:solidFill>
            </a:endParaRPr>
          </a:p>
          <a:p>
            <a:pPr algn="ctr"/>
            <a:endParaRPr lang="en-ZA" sz="3600" b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8" b="100000" l="0" r="100000">
                        <a14:foregroundMark x1="48502" y1="27494" x2="48502" y2="27494"/>
                        <a14:foregroundMark x1="55920" y1="25172" x2="55920" y2="25172"/>
                        <a14:foregroundMark x1="50689" y1="17156" x2="50689" y2="17156"/>
                        <a14:foregroundMark x1="44983" y1="34168" x2="44983" y2="34168"/>
                        <a14:foregroundMark x1="46315" y1="44505" x2="46315" y2="44505"/>
                        <a14:foregroundMark x1="49786" y1="45847" x2="49786" y2="45847"/>
                        <a14:foregroundMark x1="32335" y1="53500" x2="32335" y2="53500"/>
                        <a14:foregroundMark x1="66381" y1="50490" x2="66381" y2="50490"/>
                        <a14:foregroundMark x1="78650" y1="79507" x2="78650" y2="79507"/>
                        <a14:foregroundMark x1="72515" y1="89518" x2="71232" y2="89844"/>
                        <a14:foregroundMark x1="46315" y1="93834" x2="46315" y2="93834"/>
                        <a14:foregroundMark x1="30147" y1="90497" x2="30147" y2="90497"/>
                        <a14:foregroundMark x1="22254" y1="80486" x2="22254" y2="80486"/>
                        <a14:foregroundMark x1="6990" y1="63838" x2="6990" y2="63838"/>
                        <a14:foregroundMark x1="20067" y1="80160" x2="20067" y2="80160"/>
                        <a14:foregroundMark x1="6990" y1="41821" x2="6990" y2="41821"/>
                        <a14:foregroundMark x1="92630" y1="42184" x2="92630" y2="42184"/>
                        <a14:foregroundMark x1="91774" y1="63838" x2="91774" y2="63838"/>
                        <a14:foregroundMark x1="83452" y1="83497" x2="83452" y2="83497"/>
                        <a14:foregroundMark x1="19211" y1="85165" x2="19211" y2="85165"/>
                        <a14:foregroundMark x1="55920" y1="34820" x2="55920" y2="34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146" y="170328"/>
            <a:ext cx="1295854" cy="1694331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096F5E46-A401-44F0-A9D1-DB68B8705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143241"/>
              </p:ext>
            </p:extLst>
          </p:nvPr>
        </p:nvGraphicFramePr>
        <p:xfrm>
          <a:off x="79710" y="1934903"/>
          <a:ext cx="12032580" cy="328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9738">
                  <a:extLst>
                    <a:ext uri="{9D8B030D-6E8A-4147-A177-3AD203B41FA5}">
                      <a16:colId xmlns:a16="http://schemas.microsoft.com/office/drawing/2014/main" val="3334421973"/>
                    </a:ext>
                  </a:extLst>
                </a:gridCol>
                <a:gridCol w="5482842">
                  <a:extLst>
                    <a:ext uri="{9D8B030D-6E8A-4147-A177-3AD203B41FA5}">
                      <a16:colId xmlns:a16="http://schemas.microsoft.com/office/drawing/2014/main" val="1884863913"/>
                    </a:ext>
                  </a:extLst>
                </a:gridCol>
              </a:tblGrid>
              <a:tr h="492264">
                <a:tc>
                  <a:txBody>
                    <a:bodyPr/>
                    <a:lstStyle/>
                    <a:p>
                      <a:r>
                        <a:rPr lang="en-ZA" sz="2400" b="0" dirty="0">
                          <a:solidFill>
                            <a:schemeClr val="tx1"/>
                          </a:solidFill>
                        </a:rPr>
                        <a:t>Opening </a:t>
                      </a:r>
                      <a:r>
                        <a:rPr lang="en-ZA" sz="2400" b="0" dirty="0" err="1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ZA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2400" b="0" dirty="0" err="1">
                          <a:solidFill>
                            <a:schemeClr val="tx1"/>
                          </a:solidFill>
                        </a:rPr>
                        <a:t>Verwelkoming</a:t>
                      </a:r>
                      <a:endParaRPr lang="en-ZA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0" dirty="0" err="1">
                          <a:solidFill>
                            <a:schemeClr val="tx1"/>
                          </a:solidFill>
                        </a:rPr>
                        <a:t>Wyksraadslid</a:t>
                      </a:r>
                      <a:endParaRPr lang="en-ZA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514830"/>
                  </a:ext>
                </a:extLst>
              </a:tr>
              <a:tr h="768204">
                <a:tc>
                  <a:txBody>
                    <a:bodyPr/>
                    <a:lstStyle/>
                    <a:p>
                      <a:r>
                        <a:rPr lang="en-ZA" sz="2400" dirty="0" err="1"/>
                        <a:t>Bekendstelling</a:t>
                      </a:r>
                      <a:r>
                        <a:rPr lang="en-ZA" sz="2400" dirty="0"/>
                        <a:t>:  </a:t>
                      </a:r>
                      <a:r>
                        <a:rPr lang="en-ZA" sz="2400" dirty="0" err="1"/>
                        <a:t>Burgemeesterskomitee</a:t>
                      </a:r>
                      <a:r>
                        <a:rPr lang="en-ZA" sz="2400" dirty="0"/>
                        <a:t> &amp; </a:t>
                      </a:r>
                      <a:r>
                        <a:rPr lang="en-ZA" sz="2400" dirty="0" err="1"/>
                        <a:t>Direksie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Speaker </a:t>
                      </a:r>
                      <a:r>
                        <a:rPr lang="en-ZA" sz="2400" dirty="0" err="1"/>
                        <a:t>Raadsheer</a:t>
                      </a:r>
                      <a:r>
                        <a:rPr lang="en-ZA" sz="2400" dirty="0"/>
                        <a:t> Swarts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21462"/>
                  </a:ext>
                </a:extLst>
              </a:tr>
              <a:tr h="492264">
                <a:tc>
                  <a:txBody>
                    <a:bodyPr/>
                    <a:lstStyle/>
                    <a:p>
                      <a:r>
                        <a:rPr lang="en-ZA" sz="2400" dirty="0" err="1"/>
                        <a:t>Oorsig</a:t>
                      </a:r>
                      <a:r>
                        <a:rPr lang="en-ZA" sz="2400" dirty="0"/>
                        <a:t> van </a:t>
                      </a:r>
                      <a:r>
                        <a:rPr lang="en-ZA" sz="2400" dirty="0" err="1"/>
                        <a:t>Begroting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 err="1"/>
                        <a:t>Direkteur</a:t>
                      </a:r>
                      <a:r>
                        <a:rPr lang="en-ZA" sz="2400" dirty="0"/>
                        <a:t>: </a:t>
                      </a:r>
                      <a:r>
                        <a:rPr lang="en-ZA" sz="2400" dirty="0" err="1"/>
                        <a:t>Finansies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954528"/>
                  </a:ext>
                </a:extLst>
              </a:tr>
              <a:tr h="492264">
                <a:tc>
                  <a:txBody>
                    <a:bodyPr/>
                    <a:lstStyle/>
                    <a:p>
                      <a:r>
                        <a:rPr lang="en-ZA" sz="2400" dirty="0" err="1"/>
                        <a:t>Behoeftes</a:t>
                      </a:r>
                      <a:r>
                        <a:rPr lang="en-ZA" sz="2400" dirty="0"/>
                        <a:t> van Wyk 4 </a:t>
                      </a:r>
                      <a:r>
                        <a:rPr lang="en-ZA" sz="2400" dirty="0" err="1"/>
                        <a:t>uit</a:t>
                      </a:r>
                      <a:r>
                        <a:rPr lang="en-ZA" sz="2400" dirty="0"/>
                        <a:t> GOP (IDP)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Munisipale </a:t>
                      </a:r>
                      <a:r>
                        <a:rPr lang="en-ZA" sz="2400" dirty="0" err="1"/>
                        <a:t>Bestuurder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479462"/>
                  </a:ext>
                </a:extLst>
              </a:tr>
              <a:tr h="492264">
                <a:tc>
                  <a:txBody>
                    <a:bodyPr/>
                    <a:lstStyle/>
                    <a:p>
                      <a:r>
                        <a:rPr lang="en-ZA" sz="2400" dirty="0" err="1"/>
                        <a:t>Vrae</a:t>
                      </a:r>
                      <a:r>
                        <a:rPr lang="en-ZA" sz="2400" dirty="0"/>
                        <a:t> </a:t>
                      </a:r>
                      <a:r>
                        <a:rPr lang="en-ZA" sz="2400" dirty="0" err="1"/>
                        <a:t>en</a:t>
                      </a:r>
                      <a:r>
                        <a:rPr lang="en-ZA" sz="2400" dirty="0"/>
                        <a:t> </a:t>
                      </a:r>
                      <a:r>
                        <a:rPr lang="en-ZA" sz="2400" dirty="0" err="1"/>
                        <a:t>insette</a:t>
                      </a:r>
                      <a:r>
                        <a:rPr lang="en-ZA" sz="2400" dirty="0"/>
                        <a:t> </a:t>
                      </a:r>
                      <a:r>
                        <a:rPr lang="en-ZA" sz="2400" dirty="0" err="1"/>
                        <a:t>deur</a:t>
                      </a:r>
                      <a:r>
                        <a:rPr lang="en-ZA" sz="2400" dirty="0"/>
                        <a:t> </a:t>
                      </a:r>
                      <a:r>
                        <a:rPr lang="en-ZA" sz="2400" dirty="0" err="1"/>
                        <a:t>publiek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Speaker </a:t>
                      </a:r>
                      <a:r>
                        <a:rPr lang="en-ZA" sz="2400" dirty="0" err="1"/>
                        <a:t>Raadsheer</a:t>
                      </a:r>
                      <a:r>
                        <a:rPr lang="en-ZA" sz="2400" dirty="0"/>
                        <a:t> Swarts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350075"/>
                  </a:ext>
                </a:extLst>
              </a:tr>
              <a:tr h="492264">
                <a:tc>
                  <a:txBody>
                    <a:bodyPr/>
                    <a:lstStyle/>
                    <a:p>
                      <a:r>
                        <a:rPr lang="en-ZA" sz="2400" dirty="0" err="1"/>
                        <a:t>Afsluiting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 err="1"/>
                        <a:t>Burgemeester</a:t>
                      </a:r>
                      <a:r>
                        <a:rPr lang="en-ZA" sz="2400" dirty="0"/>
                        <a:t>/</a:t>
                      </a:r>
                      <a:r>
                        <a:rPr lang="en-ZA" sz="2400" dirty="0" err="1"/>
                        <a:t>Onderburgemeester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44198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78754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5A55EE5-FEE7-4FD5-9F9E-4B473A535CC5}"/>
              </a:ext>
            </a:extLst>
          </p:cNvPr>
          <p:cNvSpPr txBox="1">
            <a:spLocks/>
          </p:cNvSpPr>
          <p:nvPr/>
        </p:nvSpPr>
        <p:spPr>
          <a:xfrm>
            <a:off x="1626781" y="68489"/>
            <a:ext cx="8420986" cy="611532"/>
          </a:xfrm>
          <a:prstGeom prst="rect">
            <a:avLst/>
          </a:prstGeom>
          <a:ln>
            <a:solidFill>
              <a:srgbClr val="5B9BD5">
                <a:lumMod val="75000"/>
              </a:srgb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284D48-B5F2-4C52-8F58-F5664E97B410}"/>
              </a:ext>
            </a:extLst>
          </p:cNvPr>
          <p:cNvCxnSpPr/>
          <p:nvPr/>
        </p:nvCxnSpPr>
        <p:spPr>
          <a:xfrm flipH="1" flipV="1">
            <a:off x="5448300" y="5715000"/>
            <a:ext cx="1057275" cy="523875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8662440-CCD5-4F30-AEFE-556DCBA57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649696"/>
              </p:ext>
            </p:extLst>
          </p:nvPr>
        </p:nvGraphicFramePr>
        <p:xfrm>
          <a:off x="526415" y="218435"/>
          <a:ext cx="11139170" cy="656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2072">
                  <a:extLst>
                    <a:ext uri="{9D8B030D-6E8A-4147-A177-3AD203B41FA5}">
                      <a16:colId xmlns:a16="http://schemas.microsoft.com/office/drawing/2014/main" val="1288111138"/>
                    </a:ext>
                  </a:extLst>
                </a:gridCol>
                <a:gridCol w="3007828">
                  <a:extLst>
                    <a:ext uri="{9D8B030D-6E8A-4147-A177-3AD203B41FA5}">
                      <a16:colId xmlns:a16="http://schemas.microsoft.com/office/drawing/2014/main" val="2720098876"/>
                    </a:ext>
                  </a:extLst>
                </a:gridCol>
                <a:gridCol w="2089270">
                  <a:extLst>
                    <a:ext uri="{9D8B030D-6E8A-4147-A177-3AD203B41FA5}">
                      <a16:colId xmlns:a16="http://schemas.microsoft.com/office/drawing/2014/main" val="188589516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BEDRYFSBEGROTING: GROOTSTE UITGAWES:  </a:t>
                      </a:r>
                      <a:endParaRPr lang="en-ZA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839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Werknemerkostes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166 242 551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817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Grootmaataankope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128 498 000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0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Munisipale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dienste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9 122 000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797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Brandstof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5 042 000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188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Gekontrakteerde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dienste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45 347 400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220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Ander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uitgawes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42 484 580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333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Versekeringskostes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3 296 000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961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Kommunikasie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telefoon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3 241 500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360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Eksterne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ouditfooie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3 300 000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625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Kommissie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2 501 000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25945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Voorsiening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vir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slegte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skuld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30 415 142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04788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Waardevermindering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daling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28 668 000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95896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Rehabilitasie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van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stortingsterreine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9386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0307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5A55EE5-FEE7-4FD5-9F9E-4B473A535CC5}"/>
              </a:ext>
            </a:extLst>
          </p:cNvPr>
          <p:cNvSpPr txBox="1">
            <a:spLocks/>
          </p:cNvSpPr>
          <p:nvPr/>
        </p:nvSpPr>
        <p:spPr>
          <a:xfrm>
            <a:off x="1626781" y="68489"/>
            <a:ext cx="8420986" cy="611532"/>
          </a:xfrm>
          <a:prstGeom prst="rect">
            <a:avLst/>
          </a:prstGeom>
          <a:ln>
            <a:solidFill>
              <a:srgbClr val="5B9BD5">
                <a:lumMod val="75000"/>
              </a:srgb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284D48-B5F2-4C52-8F58-F5664E97B410}"/>
              </a:ext>
            </a:extLst>
          </p:cNvPr>
          <p:cNvCxnSpPr/>
          <p:nvPr/>
        </p:nvCxnSpPr>
        <p:spPr>
          <a:xfrm flipH="1" flipV="1">
            <a:off x="5448300" y="5715000"/>
            <a:ext cx="1057275" cy="523875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935624E-D878-4CA6-A7A5-EEE1467710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832232"/>
              </p:ext>
            </p:extLst>
          </p:nvPr>
        </p:nvGraphicFramePr>
        <p:xfrm>
          <a:off x="238672" y="652146"/>
          <a:ext cx="11714655" cy="5977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4">
            <a:extLst>
              <a:ext uri="{FF2B5EF4-FFF2-40B4-BE49-F238E27FC236}">
                <a16:creationId xmlns:a16="http://schemas.microsoft.com/office/drawing/2014/main" id="{38702401-A8A1-4566-AD91-FAE7F37D13E0}"/>
              </a:ext>
            </a:extLst>
          </p:cNvPr>
          <p:cNvSpPr txBox="1">
            <a:spLocks/>
          </p:cNvSpPr>
          <p:nvPr/>
        </p:nvSpPr>
        <p:spPr>
          <a:xfrm>
            <a:off x="744279" y="136307"/>
            <a:ext cx="10430539" cy="437851"/>
          </a:xfrm>
          <a:prstGeom prst="rect">
            <a:avLst/>
          </a:prstGeom>
          <a:ln>
            <a:solidFill>
              <a:srgbClr val="5B9BD5">
                <a:lumMod val="75000"/>
              </a:srgbClr>
            </a:solidFill>
          </a:ln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TOTALE INKOMSTE R  494,861,665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7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5A55EE5-FEE7-4FD5-9F9E-4B473A535CC5}"/>
              </a:ext>
            </a:extLst>
          </p:cNvPr>
          <p:cNvSpPr txBox="1">
            <a:spLocks/>
          </p:cNvSpPr>
          <p:nvPr/>
        </p:nvSpPr>
        <p:spPr>
          <a:xfrm>
            <a:off x="1626781" y="68489"/>
            <a:ext cx="8420986" cy="611532"/>
          </a:xfrm>
          <a:prstGeom prst="rect">
            <a:avLst/>
          </a:prstGeom>
          <a:ln>
            <a:solidFill>
              <a:srgbClr val="5B9BD5">
                <a:lumMod val="75000"/>
              </a:srgb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284D48-B5F2-4C52-8F58-F5664E97B410}"/>
              </a:ext>
            </a:extLst>
          </p:cNvPr>
          <p:cNvCxnSpPr/>
          <p:nvPr/>
        </p:nvCxnSpPr>
        <p:spPr>
          <a:xfrm flipH="1" flipV="1">
            <a:off x="5448300" y="5715000"/>
            <a:ext cx="1057275" cy="523875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8662440-CCD5-4F30-AEFE-556DCBA57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230687"/>
              </p:ext>
            </p:extLst>
          </p:nvPr>
        </p:nvGraphicFramePr>
        <p:xfrm>
          <a:off x="929005" y="198120"/>
          <a:ext cx="10333989" cy="6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2844">
                  <a:extLst>
                    <a:ext uri="{9D8B030D-6E8A-4147-A177-3AD203B41FA5}">
                      <a16:colId xmlns:a16="http://schemas.microsoft.com/office/drawing/2014/main" val="1288111138"/>
                    </a:ext>
                  </a:extLst>
                </a:gridCol>
                <a:gridCol w="2172105">
                  <a:extLst>
                    <a:ext uri="{9D8B030D-6E8A-4147-A177-3AD203B41FA5}">
                      <a16:colId xmlns:a16="http://schemas.microsoft.com/office/drawing/2014/main" val="2720098876"/>
                    </a:ext>
                  </a:extLst>
                </a:gridCol>
                <a:gridCol w="1509040">
                  <a:extLst>
                    <a:ext uri="{9D8B030D-6E8A-4147-A177-3AD203B41FA5}">
                      <a16:colId xmlns:a16="http://schemas.microsoft.com/office/drawing/2014/main" val="188589516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BEDRYFSBEGROTING: TOTALE INKOMSTE </a:t>
                      </a:r>
                      <a:r>
                        <a:rPr kumimoji="0" lang="en-Z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: R  494,861,665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A3A70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839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Diensteheffing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Elektrisiteit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161 051 502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32.54 %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869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Eiendomsbelasting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93 674 997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18.93 %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802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Oordragte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subsidies -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Operasioneel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81 237 434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16.42 %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284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Diensteheffings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36 807 166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559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Diensteheffings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vullisverwydering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32 447 000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6.56 %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002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Boetes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toeslae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prysgawe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21 286 000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4.30 %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017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Diensteheffings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riolering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17 702 000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288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Oordragte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subsidies -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kapitaal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16 110 566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49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Ander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inkomste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14 025 000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112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Agentskapdienste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5 788 000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210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Rente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uitstaande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debiteure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01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Huur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van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fasiliteite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toerusting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1 674 000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443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Lisensies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permitte</a:t>
                      </a:r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82256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080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5A55EE5-FEE7-4FD5-9F9E-4B473A535CC5}"/>
              </a:ext>
            </a:extLst>
          </p:cNvPr>
          <p:cNvSpPr txBox="1">
            <a:spLocks/>
          </p:cNvSpPr>
          <p:nvPr/>
        </p:nvSpPr>
        <p:spPr>
          <a:xfrm>
            <a:off x="1626781" y="68489"/>
            <a:ext cx="8420986" cy="611532"/>
          </a:xfrm>
          <a:prstGeom prst="rect">
            <a:avLst/>
          </a:prstGeom>
          <a:ln>
            <a:solidFill>
              <a:srgbClr val="5B9BD5">
                <a:lumMod val="75000"/>
              </a:srgb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284D48-B5F2-4C52-8F58-F5664E97B410}"/>
              </a:ext>
            </a:extLst>
          </p:cNvPr>
          <p:cNvCxnSpPr/>
          <p:nvPr/>
        </p:nvCxnSpPr>
        <p:spPr>
          <a:xfrm flipH="1" flipV="1">
            <a:off x="5448300" y="5715000"/>
            <a:ext cx="1057275" cy="523875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8662440-CCD5-4F30-AEFE-556DCBA57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025787"/>
              </p:ext>
            </p:extLst>
          </p:nvPr>
        </p:nvGraphicFramePr>
        <p:xfrm>
          <a:off x="1133475" y="180975"/>
          <a:ext cx="9639299" cy="6515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6756">
                  <a:extLst>
                    <a:ext uri="{9D8B030D-6E8A-4147-A177-3AD203B41FA5}">
                      <a16:colId xmlns:a16="http://schemas.microsoft.com/office/drawing/2014/main" val="1288111138"/>
                    </a:ext>
                  </a:extLst>
                </a:gridCol>
                <a:gridCol w="2372543">
                  <a:extLst>
                    <a:ext uri="{9D8B030D-6E8A-4147-A177-3AD203B41FA5}">
                      <a16:colId xmlns:a16="http://schemas.microsoft.com/office/drawing/2014/main" val="2720098876"/>
                    </a:ext>
                  </a:extLst>
                </a:gridCol>
              </a:tblGrid>
              <a:tr h="54600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VOORGESTELDE TARIEFVERHOGINGS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A3A70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839967"/>
                  </a:ext>
                </a:extLst>
              </a:tr>
              <a:tr h="585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1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Eiendomsbelasting</a:t>
                      </a:r>
                      <a:endParaRPr lang="en-ZA" sz="28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8869712"/>
                  </a:ext>
                </a:extLst>
              </a:tr>
              <a:tr h="585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1802343"/>
                  </a:ext>
                </a:extLst>
              </a:tr>
              <a:tr h="585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Verbruiksheffings</a:t>
                      </a:r>
                      <a:endParaRPr lang="en-ZA" sz="2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8.50%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3284372"/>
                  </a:ext>
                </a:extLst>
              </a:tr>
              <a:tr h="585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Basiese</a:t>
                      </a: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Heffings</a:t>
                      </a:r>
                      <a:endParaRPr lang="en-ZA" sz="2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8.50%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2559454"/>
                  </a:ext>
                </a:extLst>
              </a:tr>
              <a:tr h="701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b="1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Elektrisiteit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2002542"/>
                  </a:ext>
                </a:extLst>
              </a:tr>
              <a:tr h="585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Verbruiksheffings</a:t>
                      </a:r>
                      <a:endParaRPr lang="en-ZA" sz="2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7.80%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9017787"/>
                  </a:ext>
                </a:extLst>
              </a:tr>
              <a:tr h="585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Basiese</a:t>
                      </a: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Heffings</a:t>
                      </a:r>
                      <a:endParaRPr lang="en-ZA" sz="2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7.80%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6288341"/>
                  </a:ext>
                </a:extLst>
              </a:tr>
              <a:tr h="585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1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Riolering</a:t>
                      </a:r>
                      <a:endParaRPr lang="en-ZA" sz="28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249404"/>
                  </a:ext>
                </a:extLst>
              </a:tr>
              <a:tr h="585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1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Vullisverwydering</a:t>
                      </a:r>
                      <a:endParaRPr lang="en-ZA" sz="28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2112332"/>
                  </a:ext>
                </a:extLst>
              </a:tr>
              <a:tr h="585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Diverse </a:t>
                      </a:r>
                      <a:r>
                        <a:rPr lang="en-ZA" sz="2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tariewe</a:t>
                      </a: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7% – 10%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521011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6201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82B3C7-AE4E-4ABF-8C40-6CEF1F54F695}"/>
              </a:ext>
            </a:extLst>
          </p:cNvPr>
          <p:cNvSpPr txBox="1"/>
          <p:nvPr/>
        </p:nvSpPr>
        <p:spPr>
          <a:xfrm>
            <a:off x="238672" y="363915"/>
            <a:ext cx="117146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REDES VIR TARIEFVERHOGINGS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Werklike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kostes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dienslewering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hoër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inkomste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deur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tariewe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ingevorder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Matige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verhogings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tydens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“lockdown”, maar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kostes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het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gegroei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byvoorbeeld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brandstof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salarisse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onderdele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versekering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eskalasie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diensleweringskontrakte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Vullisverwydering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groot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kostes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aanhoudende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rommelstrooi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onwettige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storting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veral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naweke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Sekuriteitkostes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weens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vandalisme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stroping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infrastruktuur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ens.  (R2.6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miljoen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ekstra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kostes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Toestand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waterinfrastruktuur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moet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vervang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word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finansieringskostes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moet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verhaal</a:t>
            </a:r>
            <a:r>
              <a:rPr lang="en-Z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60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E8F7B616-1D71-4077-8DA7-B2356679A5A0}"/>
              </a:ext>
            </a:extLst>
          </p:cNvPr>
          <p:cNvSpPr txBox="1">
            <a:spLocks/>
          </p:cNvSpPr>
          <p:nvPr/>
        </p:nvSpPr>
        <p:spPr>
          <a:xfrm>
            <a:off x="-57700" y="814868"/>
            <a:ext cx="3810000" cy="1306099"/>
          </a:xfrm>
          <a:prstGeom prst="rect">
            <a:avLst/>
          </a:prstGeom>
          <a:ln>
            <a:solidFill>
              <a:srgbClr val="5B9BD5">
                <a:lumMod val="75000"/>
              </a:srgb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DEERNISHULP 2022/2023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8EE6EF3-4F49-4E48-A130-DFD8F89AB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580766"/>
              </p:ext>
            </p:extLst>
          </p:nvPr>
        </p:nvGraphicFramePr>
        <p:xfrm>
          <a:off x="3533776" y="99735"/>
          <a:ext cx="8477252" cy="3157814"/>
        </p:xfrm>
        <a:graphic>
          <a:graphicData uri="http://schemas.openxmlformats.org/drawingml/2006/table">
            <a:tbl>
              <a:tblPr/>
              <a:tblGrid>
                <a:gridCol w="5775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53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18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 MAAND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ZA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Eiendomsbelasting algemene vrystelling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15,000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ZA" sz="1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Waterverbruik</a:t>
                      </a:r>
                      <a:r>
                        <a:rPr lang="en-ZA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 </a:t>
                      </a:r>
                      <a:r>
                        <a:rPr lang="en-ZA" sz="1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maand</a:t>
                      </a:r>
                      <a:endParaRPr lang="en-ZA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6Kl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ZA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 Basies per maand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Gratis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ZA" sz="1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Elektrisiteit</a:t>
                      </a:r>
                      <a:r>
                        <a:rPr lang="en-ZA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1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verbruik</a:t>
                      </a:r>
                      <a:r>
                        <a:rPr lang="en-ZA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 </a:t>
                      </a:r>
                      <a:r>
                        <a:rPr lang="en-ZA" sz="1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maand</a:t>
                      </a:r>
                      <a:endParaRPr lang="en-ZA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</a:t>
                      </a:r>
                      <a:r>
                        <a:rPr lang="en-ZA" sz="1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Kwh</a:t>
                      </a:r>
                      <a:endParaRPr lang="en-ZA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nl-NL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Riolering 100% korting op huishoudelike tarief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208.00 (BTW Ing.)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ZA" sz="1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Vullisverwydering</a:t>
                      </a:r>
                      <a:r>
                        <a:rPr lang="en-ZA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100% </a:t>
                      </a:r>
                      <a:r>
                        <a:rPr lang="en-ZA" sz="1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korting</a:t>
                      </a:r>
                      <a:endParaRPr lang="en-ZA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319.70 (BTW Ing.)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fontAlgn="auto"/>
                      <a:r>
                        <a:rPr lang="nl-NL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Deernis huishouding op lewensondersteunende toerusting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Kwh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ZA" sz="1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Basiese</a:t>
                      </a:r>
                      <a:r>
                        <a:rPr lang="en-ZA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1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Elektrisiteitsheffing</a:t>
                      </a:r>
                      <a:r>
                        <a:rPr lang="en-ZA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Gratis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ZA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Eiendomsbelasting Pensioenarisse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60% </a:t>
                      </a:r>
                      <a:r>
                        <a:rPr lang="en-ZA" sz="1800" b="0" i="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korting</a:t>
                      </a:r>
                      <a:endParaRPr lang="en-ZA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FB7BF6C-2077-4364-B40E-2194A7BADD8B}"/>
              </a:ext>
            </a:extLst>
          </p:cNvPr>
          <p:cNvSpPr/>
          <p:nvPr/>
        </p:nvSpPr>
        <p:spPr>
          <a:xfrm>
            <a:off x="57700" y="3295649"/>
            <a:ext cx="11953328" cy="3877985"/>
          </a:xfrm>
          <a:prstGeom prst="rect">
            <a:avLst/>
          </a:prstGeom>
          <a:ln>
            <a:solidFill>
              <a:srgbClr val="5B9BD5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Deernis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subsidies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pensioenariskortings</a:t>
            </a:r>
            <a:endParaRPr kumimoji="0" lang="en-ZA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Enige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eienaar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pensioenaris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kliënt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wat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kwalifiseer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deernis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ander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kortings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moet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aansoek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doen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 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voorgeskrewe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vorm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wat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verkry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word by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plaaslike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munisipale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kantore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gedurende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kantoorure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Bring ID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dokument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applikant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gade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asook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kinders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alle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bewoners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eiendom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bewys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adres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laaste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munisipale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rekening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bewys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vergoeding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beëdigde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verklaring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indien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werkloos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ondersteuning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u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aansoek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Subsidies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gekrediteer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word van datum van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aansoek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is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terugwerkend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krag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851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DE2DDE-AF42-4E9A-9602-F240ACA89CB0}"/>
              </a:ext>
            </a:extLst>
          </p:cNvPr>
          <p:cNvSpPr txBox="1">
            <a:spLocks/>
          </p:cNvSpPr>
          <p:nvPr/>
        </p:nvSpPr>
        <p:spPr>
          <a:xfrm>
            <a:off x="238672" y="40520"/>
            <a:ext cx="11819978" cy="687498"/>
          </a:xfrm>
          <a:prstGeom prst="rect">
            <a:avLst/>
          </a:prstGeom>
          <a:ln>
            <a:solidFill>
              <a:srgbClr val="5B9BD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IMPAK VAN TARIEWE OP MUNISIPALE REKENING: MEDIUM HUISHOUDING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E41440-7E73-4675-B63D-3BC6592F8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462" y="875354"/>
            <a:ext cx="9610178" cy="59421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5A0AC28-69B0-401C-8171-BB5999815E3A}"/>
              </a:ext>
            </a:extLst>
          </p:cNvPr>
          <p:cNvSpPr txBox="1"/>
          <p:nvPr/>
        </p:nvSpPr>
        <p:spPr>
          <a:xfrm>
            <a:off x="161926" y="1046770"/>
            <a:ext cx="1866352" cy="3539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Basiese</a:t>
            </a:r>
            <a:r>
              <a:rPr lang="en-US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eiendoms</a:t>
            </a:r>
            <a:r>
              <a:rPr lang="en-US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waarde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 700 000, 1 000 kWh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elektrisitei</a:t>
            </a:r>
            <a:r>
              <a:rPr lang="en-US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 kl water </a:t>
            </a:r>
            <a:endParaRPr kumimoji="0" lang="en-ZA" sz="28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A0FB3B-853B-4202-8427-954918F17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581938"/>
              </p:ext>
            </p:extLst>
          </p:nvPr>
        </p:nvGraphicFramePr>
        <p:xfrm>
          <a:off x="73954" y="5567697"/>
          <a:ext cx="2483508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956422">
                  <a:extLst>
                    <a:ext uri="{9D8B030D-6E8A-4147-A177-3AD203B41FA5}">
                      <a16:colId xmlns:a16="http://schemas.microsoft.com/office/drawing/2014/main" val="439915490"/>
                    </a:ext>
                  </a:extLst>
                </a:gridCol>
                <a:gridCol w="1527086">
                  <a:extLst>
                    <a:ext uri="{9D8B030D-6E8A-4147-A177-3AD203B41FA5}">
                      <a16:colId xmlns:a16="http://schemas.microsoft.com/office/drawing/2014/main" val="90321803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r>
                        <a:rPr lang="en-ZA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Vullis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41.70 </a:t>
                      </a:r>
                      <a:r>
                        <a:rPr lang="en-ZA" sz="2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p.m</a:t>
                      </a: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7035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r>
                        <a:rPr lang="en-ZA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Riool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16.40 </a:t>
                      </a:r>
                      <a:r>
                        <a:rPr lang="en-ZA" sz="2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p.m</a:t>
                      </a: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4686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24F9510-8B4A-4E4B-B6CE-116570792D48}"/>
              </a:ext>
            </a:extLst>
          </p:cNvPr>
          <p:cNvSpPr txBox="1"/>
          <p:nvPr/>
        </p:nvSpPr>
        <p:spPr>
          <a:xfrm>
            <a:off x="438150" y="5114925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094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85F6CB-277D-4562-9620-1CF85F5B76A1}"/>
              </a:ext>
            </a:extLst>
          </p:cNvPr>
          <p:cNvSpPr txBox="1">
            <a:spLocks/>
          </p:cNvSpPr>
          <p:nvPr/>
        </p:nvSpPr>
        <p:spPr>
          <a:xfrm>
            <a:off x="0" y="33449"/>
            <a:ext cx="12192000" cy="687498"/>
          </a:xfrm>
          <a:prstGeom prst="rect">
            <a:avLst/>
          </a:prstGeom>
          <a:ln>
            <a:solidFill>
              <a:srgbClr val="5B9BD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IMPAK VAN TARIEWE OP MUNISIPALE REKENING: BEKOSTIGBARE HUISHOUDING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F2443ED-E7B6-464A-A07E-573500AD1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74" y="720947"/>
            <a:ext cx="9333953" cy="6045856"/>
          </a:xfrm>
          <a:prstGeom prst="rect">
            <a:avLst/>
          </a:prstGeom>
          <a:solidFill>
            <a:schemeClr val="bg1"/>
          </a:solidFill>
          <a:ln>
            <a:solidFill>
              <a:srgbClr val="5B9BD5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62A8A0D-F2DA-4B04-80BB-9CA5FFC7104D}"/>
              </a:ext>
            </a:extLst>
          </p:cNvPr>
          <p:cNvSpPr txBox="1"/>
          <p:nvPr/>
        </p:nvSpPr>
        <p:spPr>
          <a:xfrm>
            <a:off x="104775" y="1804883"/>
            <a:ext cx="2275925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Eiendoms-waarde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 500 000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 700 000, 500 kWh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elektrisiteit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25 kl water </a:t>
            </a:r>
            <a:endParaRPr kumimoji="0" lang="en-ZA" sz="28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E8EFAD-A91F-4268-8A3F-1C13123323E0}"/>
              </a:ext>
            </a:extLst>
          </p:cNvPr>
          <p:cNvSpPr txBox="1"/>
          <p:nvPr/>
        </p:nvSpPr>
        <p:spPr>
          <a:xfrm>
            <a:off x="438150" y="5114925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IMPAK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78095BB-4F44-4E0B-B609-CFBEE335F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768659"/>
              </p:ext>
            </p:extLst>
          </p:nvPr>
        </p:nvGraphicFramePr>
        <p:xfrm>
          <a:off x="262211" y="5552480"/>
          <a:ext cx="2261914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871084">
                  <a:extLst>
                    <a:ext uri="{9D8B030D-6E8A-4147-A177-3AD203B41FA5}">
                      <a16:colId xmlns:a16="http://schemas.microsoft.com/office/drawing/2014/main" val="439915490"/>
                    </a:ext>
                  </a:extLst>
                </a:gridCol>
                <a:gridCol w="1390830">
                  <a:extLst>
                    <a:ext uri="{9D8B030D-6E8A-4147-A177-3AD203B41FA5}">
                      <a16:colId xmlns:a16="http://schemas.microsoft.com/office/drawing/2014/main" val="90321803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r>
                        <a:rPr lang="en-ZA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Vullis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41.70 </a:t>
                      </a:r>
                      <a:r>
                        <a:rPr lang="en-ZA" sz="2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p.m</a:t>
                      </a: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7035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r>
                        <a:rPr lang="en-ZA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Riool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16.40 </a:t>
                      </a:r>
                      <a:r>
                        <a:rPr lang="en-ZA" sz="2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p.m</a:t>
                      </a: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46866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96128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749FEC-6407-4B69-8574-5AE315566FD0}"/>
              </a:ext>
            </a:extLst>
          </p:cNvPr>
          <p:cNvSpPr txBox="1">
            <a:spLocks/>
          </p:cNvSpPr>
          <p:nvPr/>
        </p:nvSpPr>
        <p:spPr>
          <a:xfrm>
            <a:off x="616023" y="-34925"/>
            <a:ext cx="11251579" cy="687498"/>
          </a:xfrm>
          <a:prstGeom prst="rect">
            <a:avLst/>
          </a:prstGeom>
          <a:ln>
            <a:solidFill>
              <a:srgbClr val="5B9BD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IMPAK VAN TARIEWE OP MUNISIPALE REKENING: DEERNISHUISHOUDINGS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BD9F82-ACEC-4365-837E-2D554BB07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236" y="652573"/>
            <a:ext cx="8048076" cy="6098665"/>
          </a:xfrm>
          <a:prstGeom prst="rect">
            <a:avLst/>
          </a:prstGeom>
          <a:solidFill>
            <a:schemeClr val="bg1"/>
          </a:solidFill>
          <a:ln>
            <a:solidFill>
              <a:srgbClr val="5B9BD5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7E43495-C0DC-42DA-8E51-B769CDEA4C8B}"/>
              </a:ext>
            </a:extLst>
          </p:cNvPr>
          <p:cNvSpPr txBox="1"/>
          <p:nvPr/>
        </p:nvSpPr>
        <p:spPr>
          <a:xfrm>
            <a:off x="71983" y="827391"/>
            <a:ext cx="3766591" cy="52629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Eiendomswaarde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 300 000, 350 kWh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elektrisiteit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 kl water (50 kWh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elektrisiteit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6 kl water gratis). 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Verhoging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rekening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sal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 77.21 per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maand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wees.  Met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minde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verbruik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verhoging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kleiner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wees.  As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waardasie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verbruik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deernis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(water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elektrisiteit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gebruik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word, is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verhoging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 55,73/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maand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waarvan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elektrisiteit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 35.07 or 62.9 %)</a:t>
            </a:r>
            <a:endParaRPr kumimoji="0" lang="en-ZA" sz="24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497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263352" y="1412776"/>
            <a:ext cx="11662043" cy="1152128"/>
          </a:xfrm>
        </p:spPr>
        <p:txBody>
          <a:bodyPr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tx1"/>
                </a:solidFill>
              </a:rPr>
              <a:t>MUNICIPALITY  ●  BERGRIVIER  ●  MUNISIPALITEIT</a:t>
            </a: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" b="5700"/>
          <a:stretch>
            <a:fillRect/>
          </a:stretch>
        </p:blipFill>
        <p:spPr>
          <a:xfrm>
            <a:off x="0" y="5322887"/>
            <a:ext cx="2759075" cy="1535113"/>
          </a:xfr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r="1532"/>
          <a:stretch>
            <a:fillRect/>
          </a:stretch>
        </p:blipFill>
        <p:spPr>
          <a:xfrm>
            <a:off x="2713831" y="5322888"/>
            <a:ext cx="2232025" cy="1535112"/>
          </a:xfr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2" b="23542"/>
          <a:stretch>
            <a:fillRect/>
          </a:stretch>
        </p:blipFill>
        <p:spPr>
          <a:xfrm>
            <a:off x="4945856" y="5322887"/>
            <a:ext cx="2141538" cy="1532099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r="5241"/>
          <a:stretch>
            <a:fillRect/>
          </a:stretch>
        </p:blipFill>
        <p:spPr>
          <a:xfrm>
            <a:off x="7087394" y="5322887"/>
            <a:ext cx="2232025" cy="1531937"/>
          </a:xfrm>
        </p:spPr>
      </p:pic>
      <p:pic>
        <p:nvPicPr>
          <p:cNvPr id="20" name="Picture Placeholder 19"/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75" y="5322725"/>
            <a:ext cx="2827336" cy="1531937"/>
          </a:xfrm>
        </p:spPr>
      </p:pic>
      <p:sp>
        <p:nvSpPr>
          <p:cNvPr id="23" name="Subtitle 7"/>
          <p:cNvSpPr txBox="1">
            <a:spLocks/>
          </p:cNvSpPr>
          <p:nvPr/>
        </p:nvSpPr>
        <p:spPr>
          <a:xfrm>
            <a:off x="685384" y="2276872"/>
            <a:ext cx="10945216" cy="1728192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11879" y="0"/>
            <a:ext cx="1080120" cy="14001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7924" y="2856274"/>
            <a:ext cx="10466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KONSEP GOP (IDP) 2022/2023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600" b="1" kern="0" dirty="0">
                <a:solidFill>
                  <a:prstClr val="black"/>
                </a:solidFill>
                <a:latin typeface="Century Gothic"/>
              </a:rPr>
              <a:t>BEHOEFTES VAN WYK 4 SOOS TANS IN GOP</a:t>
            </a:r>
            <a:endParaRPr kumimoji="0" lang="en-ZA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01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" b="5700"/>
          <a:stretch>
            <a:fillRect/>
          </a:stretch>
        </p:blipFill>
        <p:spPr>
          <a:xfrm>
            <a:off x="0" y="5322887"/>
            <a:ext cx="2759075" cy="1535113"/>
          </a:xfr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r="1532"/>
          <a:stretch>
            <a:fillRect/>
          </a:stretch>
        </p:blipFill>
        <p:spPr>
          <a:xfrm>
            <a:off x="2785969" y="5322888"/>
            <a:ext cx="2232025" cy="1535112"/>
          </a:xfr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2" b="23542"/>
          <a:stretch>
            <a:fillRect/>
          </a:stretch>
        </p:blipFill>
        <p:spPr>
          <a:xfrm>
            <a:off x="4991100" y="5325901"/>
            <a:ext cx="2141538" cy="1532099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r="5241"/>
          <a:stretch>
            <a:fillRect/>
          </a:stretch>
        </p:blipFill>
        <p:spPr>
          <a:xfrm>
            <a:off x="7132637" y="5326063"/>
            <a:ext cx="2232025" cy="1531937"/>
          </a:xfrm>
        </p:spPr>
      </p:pic>
      <p:pic>
        <p:nvPicPr>
          <p:cNvPr id="20" name="Picture Placeholder 19"/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64" y="5326063"/>
            <a:ext cx="2827336" cy="1531937"/>
          </a:xfrm>
        </p:spPr>
      </p:pic>
      <p:sp>
        <p:nvSpPr>
          <p:cNvPr id="23" name="Subtitle 7"/>
          <p:cNvSpPr txBox="1">
            <a:spLocks/>
          </p:cNvSpPr>
          <p:nvPr/>
        </p:nvSpPr>
        <p:spPr>
          <a:xfrm>
            <a:off x="0" y="1144906"/>
            <a:ext cx="11953328" cy="4894559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BERGRIVIER MUNISIPALITEIT</a:t>
            </a:r>
          </a:p>
          <a:p>
            <a:pPr marL="571500" marR="0" lvl="0" indent="-5715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Wet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bepaal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ons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moet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met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gemeenskap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konsulteer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oor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behoeftes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van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gemeenskap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;</a:t>
            </a:r>
          </a:p>
          <a:p>
            <a:pPr marL="571500" marR="0" lvl="0" indent="-5715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Raad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het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vorige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IDP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aanvaar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agv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verkiesingsdatum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;</a:t>
            </a:r>
          </a:p>
          <a:p>
            <a:pPr marL="571500" marR="0" lvl="0" indent="-5715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Behoeftes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in IDP is in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Hoofstuk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6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volledig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;</a:t>
            </a:r>
          </a:p>
          <a:p>
            <a:pPr marL="571500" marR="0" lvl="0" indent="-5715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Bespreek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eers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konsep-begroting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en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dan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huidige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behoeftes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8" b="100000" l="0" r="100000">
                        <a14:foregroundMark x1="48502" y1="27494" x2="48502" y2="27494"/>
                        <a14:foregroundMark x1="55920" y1="25172" x2="55920" y2="25172"/>
                        <a14:foregroundMark x1="50689" y1="17156" x2="50689" y2="17156"/>
                        <a14:foregroundMark x1="44983" y1="34168" x2="44983" y2="34168"/>
                        <a14:foregroundMark x1="46315" y1="44505" x2="46315" y2="44505"/>
                        <a14:foregroundMark x1="49786" y1="45847" x2="49786" y2="45847"/>
                        <a14:foregroundMark x1="32335" y1="53500" x2="32335" y2="53500"/>
                        <a14:foregroundMark x1="66381" y1="50490" x2="66381" y2="50490"/>
                        <a14:foregroundMark x1="78650" y1="79507" x2="78650" y2="79507"/>
                        <a14:foregroundMark x1="72515" y1="89518" x2="71232" y2="89844"/>
                        <a14:foregroundMark x1="46315" y1="93834" x2="46315" y2="93834"/>
                        <a14:foregroundMark x1="30147" y1="90497" x2="30147" y2="90497"/>
                        <a14:foregroundMark x1="22254" y1="80486" x2="22254" y2="80486"/>
                        <a14:foregroundMark x1="6990" y1="63838" x2="6990" y2="63838"/>
                        <a14:foregroundMark x1="20067" y1="80160" x2="20067" y2="80160"/>
                        <a14:foregroundMark x1="6990" y1="41821" x2="6990" y2="41821"/>
                        <a14:foregroundMark x1="92630" y1="42184" x2="92630" y2="42184"/>
                        <a14:foregroundMark x1="91774" y1="63838" x2="91774" y2="63838"/>
                        <a14:foregroundMark x1="83452" y1="83497" x2="83452" y2="83497"/>
                        <a14:foregroundMark x1="19211" y1="85165" x2="19211" y2="85165"/>
                        <a14:foregroundMark x1="55920" y1="34820" x2="55920" y2="34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146" y="170328"/>
            <a:ext cx="1295854" cy="1694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1061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238672" y="-866775"/>
            <a:ext cx="11953328" cy="5876279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BEHOEFTES VAN WYK 4 (</a:t>
            </a: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GOP</a:t>
            </a:r>
            <a:r>
              <a:rPr lang="en-GB" sz="4000" b="1" dirty="0">
                <a:solidFill>
                  <a:prstClr val="white"/>
                </a:solidFill>
                <a:latin typeface="Calibri" panose="020F050202020403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E94DE0-865D-4952-8A29-32278BE76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25079"/>
              </p:ext>
            </p:extLst>
          </p:nvPr>
        </p:nvGraphicFramePr>
        <p:xfrm>
          <a:off x="80962" y="613075"/>
          <a:ext cx="12034838" cy="6244920"/>
        </p:xfrm>
        <a:graphic>
          <a:graphicData uri="http://schemas.openxmlformats.org/drawingml/2006/table">
            <a:tbl>
              <a:tblPr/>
              <a:tblGrid>
                <a:gridCol w="2052638">
                  <a:extLst>
                    <a:ext uri="{9D8B030D-6E8A-4147-A177-3AD203B41FA5}">
                      <a16:colId xmlns:a16="http://schemas.microsoft.com/office/drawing/2014/main" val="21328126"/>
                    </a:ext>
                  </a:extLst>
                </a:gridCol>
                <a:gridCol w="9982200">
                  <a:extLst>
                    <a:ext uri="{9D8B030D-6E8A-4147-A177-3AD203B41FA5}">
                      <a16:colId xmlns:a16="http://schemas.microsoft.com/office/drawing/2014/main" val="803407186"/>
                    </a:ext>
                  </a:extLst>
                </a:gridCol>
              </a:tblGrid>
              <a:tr h="34694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Solid Waste</a:t>
                      </a: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Establishment of a composting facility at the land fill site</a:t>
                      </a: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087252"/>
                  </a:ext>
                </a:extLst>
              </a:tr>
              <a:tr h="641338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is an ongoing awareness programme.  Separate containers for recycling material must be in town, especially at the major shops,  and at PHS sport fields</a:t>
                      </a:r>
                      <a:endParaRPr lang="en-GB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122001"/>
                  </a:ext>
                </a:extLst>
              </a:tr>
              <a:tr h="346948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Storm water</a:t>
                      </a: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Drain lids in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Anemoon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 to high.  Pedestrians trip over lids</a:t>
                      </a: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83692"/>
                  </a:ext>
                </a:extLst>
              </a:tr>
              <a:tr h="346948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Storm Water</a:t>
                      </a: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Steynville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Secondary School hostel a bigger stormwater pipe is needed</a:t>
                      </a: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53597"/>
                  </a:ext>
                </a:extLst>
              </a:tr>
              <a:tr h="341395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Storm Water</a:t>
                      </a: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Upgrading of storm water systems in Ward 4</a:t>
                      </a:r>
                      <a:endParaRPr lang="en-GB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351770"/>
                  </a:ext>
                </a:extLst>
              </a:tr>
              <a:tr h="341395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Storm Water</a:t>
                      </a: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of storm water channels at low cost houses</a:t>
                      </a: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413362"/>
                  </a:ext>
                </a:extLst>
              </a:tr>
              <a:tr h="341395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Roads &amp; Pavements</a:t>
                      </a: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Tarring of road in front of clinic</a:t>
                      </a:r>
                      <a:endParaRPr lang="en-GB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36698"/>
                  </a:ext>
                </a:extLst>
              </a:tr>
              <a:tr h="341395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 of Ires str</a:t>
                      </a: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167574"/>
                  </a:ext>
                </a:extLst>
              </a:tr>
              <a:tr h="346948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Pedestrian crossing between Piketberg &amp;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Winkelshoek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over the N7 highway</a:t>
                      </a:r>
                      <a:endParaRPr lang="en-GB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262884"/>
                  </a:ext>
                </a:extLst>
              </a:tr>
              <a:tr h="341395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of pavements in Ward 4</a:t>
                      </a:r>
                      <a:endParaRPr lang="en-GB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592266"/>
                  </a:ext>
                </a:extLst>
              </a:tr>
              <a:tr h="341395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Sidewalks in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Gousblom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 priority</a:t>
                      </a: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373327"/>
                  </a:ext>
                </a:extLst>
              </a:tr>
              <a:tr h="346948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Sidewalk in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Aandblom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 to be repaired due to high volume of water</a:t>
                      </a:r>
                      <a:endParaRPr lang="en-GB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17903"/>
                  </a:ext>
                </a:extLst>
              </a:tr>
              <a:tr h="341395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Upgrade sidewalks</a:t>
                      </a:r>
                      <a:endParaRPr lang="en-ZA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993469"/>
                  </a:ext>
                </a:extLst>
              </a:tr>
              <a:tr h="341395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Consider street names on all curbs for all the streets</a:t>
                      </a:r>
                      <a:endParaRPr lang="en-GB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58760"/>
                  </a:ext>
                </a:extLst>
              </a:tr>
              <a:tr h="6939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</a:t>
                      </a: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 water leaks due to old pipes as well as limited maintenance to infrastructure generally hampers service delivery to residents</a:t>
                      </a:r>
                      <a:endParaRPr lang="en-GB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517322"/>
                  </a:ext>
                </a:extLst>
              </a:tr>
              <a:tr h="443782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of new Reservoir</a:t>
                      </a:r>
                      <a:endParaRPr lang="en-ZA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9" marR="3219" marT="3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22812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0103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238672" y="-866775"/>
            <a:ext cx="11953328" cy="5876279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BEHOEFTES VAN WYK 4 (GOP)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DCB030-D1D9-47C5-917D-8ED0B9098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582085"/>
              </p:ext>
            </p:extLst>
          </p:nvPr>
        </p:nvGraphicFramePr>
        <p:xfrm>
          <a:off x="119336" y="571500"/>
          <a:ext cx="11953328" cy="6192307"/>
        </p:xfrm>
        <a:graphic>
          <a:graphicData uri="http://schemas.openxmlformats.org/drawingml/2006/table">
            <a:tbl>
              <a:tblPr/>
              <a:tblGrid>
                <a:gridCol w="956989">
                  <a:extLst>
                    <a:ext uri="{9D8B030D-6E8A-4147-A177-3AD203B41FA5}">
                      <a16:colId xmlns:a16="http://schemas.microsoft.com/office/drawing/2014/main" val="1870520863"/>
                    </a:ext>
                  </a:extLst>
                </a:gridCol>
                <a:gridCol w="10996339">
                  <a:extLst>
                    <a:ext uri="{9D8B030D-6E8A-4147-A177-3AD203B41FA5}">
                      <a16:colId xmlns:a16="http://schemas.microsoft.com/office/drawing/2014/main" val="3543284152"/>
                    </a:ext>
                  </a:extLst>
                </a:gridCol>
              </a:tblGrid>
              <a:tr h="344245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 Development</a:t>
                      </a:r>
                    </a:p>
                  </a:txBody>
                  <a:tcPr marL="3159" marR="3159" marT="315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Golden Games take place on an annual basis and serves an important purposes for the elderly</a:t>
                      </a: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007013"/>
                  </a:ext>
                </a:extLst>
              </a:tr>
              <a:tr h="306945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Establishment of an indoor sport complex in Ward 4</a:t>
                      </a: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536691"/>
                  </a:ext>
                </a:extLst>
              </a:tr>
              <a:tr h="306945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Synthetic athletics track in Ward 4</a:t>
                      </a: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645160"/>
                  </a:ext>
                </a:extLst>
              </a:tr>
              <a:tr h="306945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</a:t>
                      </a:r>
                      <a:r>
                        <a:rPr lang="en-ZA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netbal</a:t>
                      </a:r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courts</a:t>
                      </a: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700381"/>
                  </a:ext>
                </a:extLst>
              </a:tr>
              <a:tr h="306945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Recreational facilities to be upgraded at cricket field</a:t>
                      </a: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72484"/>
                  </a:ext>
                </a:extLst>
              </a:tr>
              <a:tr h="306945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Upgrade of swimming pool in Long street for children</a:t>
                      </a: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236772"/>
                  </a:ext>
                </a:extLst>
              </a:tr>
              <a:tr h="306945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Upgrading of buildings</a:t>
                      </a: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505730"/>
                  </a:ext>
                </a:extLst>
              </a:tr>
              <a:tr h="306945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Fencing Rhino Park</a:t>
                      </a: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106849"/>
                  </a:ext>
                </a:extLst>
              </a:tr>
              <a:tr h="306945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Pitch Covers</a:t>
                      </a: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593860"/>
                  </a:ext>
                </a:extLst>
              </a:tr>
              <a:tr h="306945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a combi court with lights and ablution facility at Rhino Park</a:t>
                      </a:r>
                    </a:p>
                  </a:txBody>
                  <a:tcPr marL="3159" marR="3159" marT="3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431682"/>
                  </a:ext>
                </a:extLst>
              </a:tr>
              <a:tr h="306945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Extension of Rhino Park pavilion roof</a:t>
                      </a:r>
                    </a:p>
                  </a:txBody>
                  <a:tcPr marL="3159" marR="3159" marT="3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464314"/>
                  </a:ext>
                </a:extLst>
              </a:tr>
              <a:tr h="306945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Restructuring Rhino Park stadium to be disability friendly</a:t>
                      </a:r>
                    </a:p>
                  </a:txBody>
                  <a:tcPr marL="3159" marR="3159" marT="3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855272"/>
                  </a:ext>
                </a:extLst>
              </a:tr>
              <a:tr h="306945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Lanes for athletic track at Watsonia</a:t>
                      </a: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725899"/>
                  </a:ext>
                </a:extLst>
              </a:tr>
              <a:tr h="306945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Upgrading the Watsonia B-field as a multi-purpose sports field</a:t>
                      </a:r>
                    </a:p>
                  </a:txBody>
                  <a:tcPr marL="3159" marR="3159" marT="3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295283"/>
                  </a:ext>
                </a:extLst>
              </a:tr>
              <a:tr h="306945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Upgrade of floodlights on Watsonia A and B field</a:t>
                      </a:r>
                    </a:p>
                  </a:txBody>
                  <a:tcPr marL="3159" marR="3159" marT="3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156625"/>
                  </a:ext>
                </a:extLst>
              </a:tr>
              <a:tr h="306945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Restructuring Watsonia stadium to be disability friendly</a:t>
                      </a:r>
                    </a:p>
                  </a:txBody>
                  <a:tcPr marL="3159" marR="3159" marT="3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18344"/>
                  </a:ext>
                </a:extLst>
              </a:tr>
              <a:tr h="306945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of a cricket pitch at Watsonia Sports Grounds</a:t>
                      </a:r>
                    </a:p>
                  </a:txBody>
                  <a:tcPr marL="3159" marR="3159" marT="3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64792"/>
                  </a:ext>
                </a:extLst>
              </a:tr>
              <a:tr h="306945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Establish a park run in Piketberg</a:t>
                      </a: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80619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l" fontAlgn="ctr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Revamp the netball court in Piketberg, ensure sufficient shading together with benches for the audience/ supporters</a:t>
                      </a:r>
                    </a:p>
                  </a:txBody>
                  <a:tcPr marL="3159" marR="3159" marT="3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90886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02606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341232" y="-255180"/>
            <a:ext cx="11953328" cy="4076700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BEHOEFTES VAN WYK 4 (GOP)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E81A31-BD9E-4020-B945-FB2C6892A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811500"/>
              </p:ext>
            </p:extLst>
          </p:nvPr>
        </p:nvGraphicFramePr>
        <p:xfrm>
          <a:off x="95250" y="308543"/>
          <a:ext cx="12096750" cy="3579607"/>
        </p:xfrm>
        <a:graphic>
          <a:graphicData uri="http://schemas.openxmlformats.org/drawingml/2006/table">
            <a:tbl>
              <a:tblPr/>
              <a:tblGrid>
                <a:gridCol w="2295525">
                  <a:extLst>
                    <a:ext uri="{9D8B030D-6E8A-4147-A177-3AD203B41FA5}">
                      <a16:colId xmlns:a16="http://schemas.microsoft.com/office/drawing/2014/main" val="2568220419"/>
                    </a:ext>
                  </a:extLst>
                </a:gridCol>
                <a:gridCol w="9801225">
                  <a:extLst>
                    <a:ext uri="{9D8B030D-6E8A-4147-A177-3AD203B41FA5}">
                      <a16:colId xmlns:a16="http://schemas.microsoft.com/office/drawing/2014/main" val="930513576"/>
                    </a:ext>
                  </a:extLst>
                </a:gridCol>
              </a:tblGrid>
              <a:tr h="0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Traffic &amp; Law enforcement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order at the taxi rank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2227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 bump in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Gousblom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 due to high speeding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8416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 bump in Lavender str due to high speeding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762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Drivers License Test Yard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7887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of a rural and urban safety plan for Bergrivier municipal area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2809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Upgrading of road signs and mark of roads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6468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 bumps must be on c/o Calendula/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Sarel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Cilliers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street &amp; Long Street opposite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Steynville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school sport grounds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772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a demarcated area for times of overcrowding in town where there is local entertainment, picnic areas, etc as to control the crowd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658552"/>
                  </a:ext>
                </a:extLst>
              </a:tr>
              <a:tr h="480807"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Disaster management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Emergency numbers to be on "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fridget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magnets"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40185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9435A4-5477-40C6-A6A1-FBC8E7439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19083"/>
              </p:ext>
            </p:extLst>
          </p:nvPr>
        </p:nvGraphicFramePr>
        <p:xfrm>
          <a:off x="95250" y="3949110"/>
          <a:ext cx="12084705" cy="2908890"/>
        </p:xfrm>
        <a:graphic>
          <a:graphicData uri="http://schemas.openxmlformats.org/drawingml/2006/table">
            <a:tbl>
              <a:tblPr/>
              <a:tblGrid>
                <a:gridCol w="2343150">
                  <a:extLst>
                    <a:ext uri="{9D8B030D-6E8A-4147-A177-3AD203B41FA5}">
                      <a16:colId xmlns:a16="http://schemas.microsoft.com/office/drawing/2014/main" val="1773349129"/>
                    </a:ext>
                  </a:extLst>
                </a:gridCol>
                <a:gridCol w="9741555">
                  <a:extLst>
                    <a:ext uri="{9D8B030D-6E8A-4147-A177-3AD203B41FA5}">
                      <a16:colId xmlns:a16="http://schemas.microsoft.com/office/drawing/2014/main" val="1777096865"/>
                    </a:ext>
                  </a:extLst>
                </a:gridCol>
              </a:tblGrid>
              <a:tr h="323210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Facilities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toilets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945913"/>
                  </a:ext>
                </a:extLst>
              </a:tr>
              <a:tr h="323210">
                <a:tc vMerge="1">
                  <a:txBody>
                    <a:bodyPr/>
                    <a:lstStyle/>
                    <a:p>
                      <a:pPr algn="l" fontAlgn="ctr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 facilities to be disabled friendly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30541"/>
                  </a:ext>
                </a:extLst>
              </a:tr>
              <a:tr h="323210">
                <a:tc vMerge="1">
                  <a:txBody>
                    <a:bodyPr/>
                    <a:lstStyle/>
                    <a:p>
                      <a:pPr algn="l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Wi-Fi at libraries to be installed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337105"/>
                  </a:ext>
                </a:extLst>
              </a:tr>
              <a:tr h="323210">
                <a:tc vMerge="1">
                  <a:txBody>
                    <a:bodyPr/>
                    <a:lstStyle/>
                    <a:p>
                      <a:pPr algn="l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 at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Azalia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 has a dark spot and lightning is needed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954044"/>
                  </a:ext>
                </a:extLst>
              </a:tr>
              <a:tr h="323210">
                <a:tc vMerge="1">
                  <a:txBody>
                    <a:bodyPr/>
                    <a:lstStyle/>
                    <a:p>
                      <a:pPr algn="l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Fencing around play parks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569224"/>
                  </a:ext>
                </a:extLst>
              </a:tr>
              <a:tr h="323210">
                <a:tc vMerge="1">
                  <a:txBody>
                    <a:bodyPr/>
                    <a:lstStyle/>
                    <a:p>
                      <a:pPr algn="l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Benches at play parks and general upgrading of play parks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456314"/>
                  </a:ext>
                </a:extLst>
              </a:tr>
              <a:tr h="323210">
                <a:tc vMerge="1">
                  <a:txBody>
                    <a:bodyPr/>
                    <a:lstStyle/>
                    <a:p>
                      <a:pPr algn="l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Upgrade community parks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319653"/>
                  </a:ext>
                </a:extLst>
              </a:tr>
              <a:tr h="323210">
                <a:tc vMerge="1">
                  <a:txBody>
                    <a:bodyPr/>
                    <a:lstStyle/>
                    <a:p>
                      <a:pPr algn="l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Redesign of Piketberg Town Entrance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961458"/>
                  </a:ext>
                </a:extLst>
              </a:tr>
              <a:tr h="323210"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Cemetries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Toilets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05915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1134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238672" y="-866775"/>
            <a:ext cx="11953328" cy="5876279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D7E668-CDD1-48A4-9DB4-6DAB17ABB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769070"/>
              </p:ext>
            </p:extLst>
          </p:nvPr>
        </p:nvGraphicFramePr>
        <p:xfrm>
          <a:off x="119334" y="852491"/>
          <a:ext cx="11953329" cy="1821519"/>
        </p:xfrm>
        <a:graphic>
          <a:graphicData uri="http://schemas.openxmlformats.org/drawingml/2006/table">
            <a:tbl>
              <a:tblPr/>
              <a:tblGrid>
                <a:gridCol w="1851133">
                  <a:extLst>
                    <a:ext uri="{9D8B030D-6E8A-4147-A177-3AD203B41FA5}">
                      <a16:colId xmlns:a16="http://schemas.microsoft.com/office/drawing/2014/main" val="2336794252"/>
                    </a:ext>
                  </a:extLst>
                </a:gridCol>
                <a:gridCol w="10102196">
                  <a:extLst>
                    <a:ext uri="{9D8B030D-6E8A-4147-A177-3AD203B41FA5}">
                      <a16:colId xmlns:a16="http://schemas.microsoft.com/office/drawing/2014/main" val="3168214118"/>
                    </a:ext>
                  </a:extLst>
                </a:gridCol>
              </a:tblGrid>
              <a:tr h="52043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Youth development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Youth Café in Piketberg based in the envisaged POP Centre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969800"/>
                  </a:ext>
                </a:extLst>
              </a:tr>
              <a:tr h="520434">
                <a:tc vMerge="1">
                  <a:txBody>
                    <a:bodyPr/>
                    <a:lstStyle/>
                    <a:p>
                      <a:pPr algn="l" fontAlgn="ctr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E-centre to be established to ensure access to training in IT </a:t>
                      </a:r>
                      <a:endParaRPr lang="en-GB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25291"/>
                  </a:ext>
                </a:extLst>
              </a:tr>
              <a:tr h="780651">
                <a:tc vMerge="1">
                  <a:txBody>
                    <a:bodyPr/>
                    <a:lstStyle/>
                    <a:p>
                      <a:pPr algn="l" fontAlgn="ctr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programme for youth development linked to skills development needs to be developed </a:t>
                      </a:r>
                      <a:endParaRPr lang="en-GB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2503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34CD15-E3A6-45A8-907B-FF1FFE727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777526"/>
              </p:ext>
            </p:extLst>
          </p:nvPr>
        </p:nvGraphicFramePr>
        <p:xfrm>
          <a:off x="119334" y="2890572"/>
          <a:ext cx="11953329" cy="3854718"/>
        </p:xfrm>
        <a:graphic>
          <a:graphicData uri="http://schemas.openxmlformats.org/drawingml/2006/table">
            <a:tbl>
              <a:tblPr/>
              <a:tblGrid>
                <a:gridCol w="1860287">
                  <a:extLst>
                    <a:ext uri="{9D8B030D-6E8A-4147-A177-3AD203B41FA5}">
                      <a16:colId xmlns:a16="http://schemas.microsoft.com/office/drawing/2014/main" val="2430830698"/>
                    </a:ext>
                  </a:extLst>
                </a:gridCol>
                <a:gridCol w="10093042">
                  <a:extLst>
                    <a:ext uri="{9D8B030D-6E8A-4147-A177-3AD203B41FA5}">
                      <a16:colId xmlns:a16="http://schemas.microsoft.com/office/drawing/2014/main" val="1261289216"/>
                    </a:ext>
                  </a:extLst>
                </a:gridCol>
              </a:tblGrid>
              <a:tr h="531333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Development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for formal businesses is required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41117"/>
                  </a:ext>
                </a:extLst>
              </a:tr>
              <a:tr h="443047">
                <a:tc vMerge="1">
                  <a:txBody>
                    <a:bodyPr/>
                    <a:lstStyle/>
                    <a:p>
                      <a:pPr algn="l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 and agro-processing for small farmer development</a:t>
                      </a:r>
                      <a:endParaRPr lang="en-GB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4980"/>
                  </a:ext>
                </a:extLst>
              </a:tr>
              <a:tr h="443047">
                <a:tc vMerge="1">
                  <a:txBody>
                    <a:bodyPr/>
                    <a:lstStyle/>
                    <a:p>
                      <a:pPr algn="l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Flea market and home made products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957151"/>
                  </a:ext>
                </a:extLst>
              </a:tr>
              <a:tr h="443047">
                <a:tc vMerge="1">
                  <a:txBody>
                    <a:bodyPr/>
                    <a:lstStyle/>
                    <a:p>
                      <a:pPr algn="l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 need for technical training facility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581658"/>
                  </a:ext>
                </a:extLst>
              </a:tr>
              <a:tr h="834972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Development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municipality acknowledges the need for a local office of Home Affairs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849149"/>
                  </a:ext>
                </a:extLst>
              </a:tr>
              <a:tr h="531333">
                <a:tc vMerge="1">
                  <a:txBody>
                    <a:bodyPr/>
                    <a:lstStyle/>
                    <a:p>
                      <a:pPr algn="l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development of an area where local producers can sell local products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741220"/>
                  </a:ext>
                </a:extLst>
              </a:tr>
              <a:tr h="627939">
                <a:tc vMerge="1">
                  <a:txBody>
                    <a:bodyPr/>
                    <a:lstStyle/>
                    <a:p>
                      <a:pPr algn="l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 information board needs to be erected at the entrance of the town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9304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6EBCA44-88C3-40C0-8D86-235BA427215F}"/>
              </a:ext>
            </a:extLst>
          </p:cNvPr>
          <p:cNvSpPr txBox="1"/>
          <p:nvPr/>
        </p:nvSpPr>
        <p:spPr>
          <a:xfrm>
            <a:off x="2612951" y="112710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BEHOEFTES VAN WYK 4 (GOP)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7227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238672" y="-866775"/>
            <a:ext cx="11953328" cy="5876279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BEHOEFTES VAN WYK 4 (GOP)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220757-11CB-46AE-9F82-0250820E2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273383"/>
              </p:ext>
            </p:extLst>
          </p:nvPr>
        </p:nvGraphicFramePr>
        <p:xfrm>
          <a:off x="119335" y="1044172"/>
          <a:ext cx="11953329" cy="5369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8244">
                  <a:extLst>
                    <a:ext uri="{9D8B030D-6E8A-4147-A177-3AD203B41FA5}">
                      <a16:colId xmlns:a16="http://schemas.microsoft.com/office/drawing/2014/main" val="183089032"/>
                    </a:ext>
                  </a:extLst>
                </a:gridCol>
                <a:gridCol w="9185085">
                  <a:extLst>
                    <a:ext uri="{9D8B030D-6E8A-4147-A177-3AD203B41FA5}">
                      <a16:colId xmlns:a16="http://schemas.microsoft.com/office/drawing/2014/main" val="2771427898"/>
                    </a:ext>
                  </a:extLst>
                </a:gridCol>
              </a:tblGrid>
              <a:tr h="1486545">
                <a:tc>
                  <a:txBody>
                    <a:bodyPr/>
                    <a:lstStyle/>
                    <a:p>
                      <a:pPr algn="l" fontAlgn="ctr"/>
                      <a:r>
                        <a:rPr lang="en-ZA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Communication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 communication with the public such a </a:t>
                      </a:r>
                      <a:r>
                        <a:rPr lang="en-GB" sz="28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sms</a:t>
                      </a:r>
                      <a:r>
                        <a:rPr lang="en-GB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emails, etc as to inform public on emergencies, service delivery delays, etc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099333"/>
                  </a:ext>
                </a:extLst>
              </a:tr>
              <a:tr h="1971882">
                <a:tc>
                  <a:txBody>
                    <a:bodyPr/>
                    <a:lstStyle/>
                    <a:p>
                      <a:pPr algn="l" fontAlgn="ctr"/>
                      <a:r>
                        <a:rPr lang="en-ZA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Client services &amp; Communication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 services not on standard.  Telephone/Reception insufficient and IMIS system ineffective.  Client services official must be more accessible/available for the public &amp; handling of enquiries</a:t>
                      </a:r>
                      <a:b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2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774944"/>
                  </a:ext>
                </a:extLst>
              </a:tr>
              <a:tr h="1742795">
                <a:tc>
                  <a:txBody>
                    <a:bodyPr/>
                    <a:lstStyle/>
                    <a:p>
                      <a:pPr algn="l" fontAlgn="ctr"/>
                      <a:r>
                        <a:rPr lang="en-ZA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</a:t>
                      </a:r>
                      <a:r>
                        <a:rPr lang="en-GB" sz="28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Wifi</a:t>
                      </a:r>
                      <a:r>
                        <a:rPr lang="en-GB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The municipality does not have funding to implement free </a:t>
                      </a:r>
                      <a:r>
                        <a:rPr lang="en-GB" sz="28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wifi</a:t>
                      </a:r>
                      <a:r>
                        <a:rPr lang="en-GB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 To be considered urgently. </a:t>
                      </a:r>
                      <a:endParaRPr lang="en-GB" sz="2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10101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05350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238672" y="-866775"/>
            <a:ext cx="11953328" cy="5876279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BEHOEFTES VAN WYK 4 (GOP)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594FBE-18F3-42A9-AC95-7ED8B3937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95" y="1974978"/>
            <a:ext cx="11924810" cy="31875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046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3988" y="2312894"/>
            <a:ext cx="7046259" cy="3092824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Stuur</a:t>
            </a:r>
            <a:r>
              <a:rPr lang="en-US" dirty="0"/>
              <a:t> u </a:t>
            </a:r>
            <a:r>
              <a:rPr lang="en-US" dirty="0" err="1"/>
              <a:t>kommentaar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>
                <a:ln w="0">
                  <a:solidFill>
                    <a:schemeClr val="bg1"/>
                  </a:solidFill>
                </a:ln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sb@bergmun.org.za</a:t>
            </a:r>
            <a:r>
              <a:rPr lang="en-US" dirty="0">
                <a:ln w="0">
                  <a:solidFill>
                    <a:schemeClr val="bg1"/>
                  </a:solidFill>
                </a:ln>
              </a:rPr>
              <a:t> of </a:t>
            </a:r>
            <a:r>
              <a:rPr lang="en-US" u="sng" dirty="0">
                <a:ln w="0">
                  <a:solidFill>
                    <a:schemeClr val="bg1"/>
                  </a:solidFill>
                </a:ln>
              </a:rPr>
              <a:t>cfo@bergmun.org.za</a:t>
            </a:r>
            <a:r>
              <a:rPr lang="en-US" u="sng" dirty="0">
                <a:ln>
                  <a:solidFill>
                    <a:schemeClr val="bg1"/>
                  </a:solidFill>
                </a:ln>
                <a:noFill/>
              </a:rPr>
              <a:t> </a:t>
            </a:r>
            <a:r>
              <a:rPr lang="en-US" dirty="0" err="1"/>
              <a:t>voor</a:t>
            </a:r>
            <a:r>
              <a:rPr lang="en-US" dirty="0"/>
              <a:t> 5 Mei 2022</a:t>
            </a:r>
            <a:endParaRPr lang="en-US" sz="36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012" y="94129"/>
            <a:ext cx="1434353" cy="16136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551329"/>
            <a:ext cx="5419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000" b="1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ONS DIEN MET TROTS</a:t>
            </a:r>
          </a:p>
        </p:txBody>
      </p:sp>
    </p:spTree>
    <p:extLst>
      <p:ext uri="{BB962C8B-B14F-4D97-AF65-F5344CB8AC3E}">
        <p14:creationId xmlns:p14="http://schemas.microsoft.com/office/powerpoint/2010/main" val="29682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263352" y="1412776"/>
            <a:ext cx="11662043" cy="1152128"/>
          </a:xfrm>
        </p:spPr>
        <p:txBody>
          <a:bodyPr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tx1"/>
                </a:solidFill>
              </a:rPr>
              <a:t>MUNICIPALITY  ●  BERGRIVIER  ●  MUNISIPALITEIT</a:t>
            </a: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" b="5700"/>
          <a:stretch>
            <a:fillRect/>
          </a:stretch>
        </p:blipFill>
        <p:spPr>
          <a:xfrm>
            <a:off x="0" y="5013176"/>
            <a:ext cx="2759075" cy="1535113"/>
          </a:xfr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r="1532"/>
          <a:stretch>
            <a:fillRect/>
          </a:stretch>
        </p:blipFill>
        <p:spPr>
          <a:xfrm>
            <a:off x="2759075" y="5013177"/>
            <a:ext cx="2232025" cy="1535112"/>
          </a:xfr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2" b="23542"/>
          <a:stretch>
            <a:fillRect/>
          </a:stretch>
        </p:blipFill>
        <p:spPr>
          <a:xfrm>
            <a:off x="4991100" y="5013176"/>
            <a:ext cx="2141538" cy="1532099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r="5241"/>
          <a:stretch>
            <a:fillRect/>
          </a:stretch>
        </p:blipFill>
        <p:spPr>
          <a:xfrm>
            <a:off x="7132637" y="5013176"/>
            <a:ext cx="2232025" cy="1531937"/>
          </a:xfrm>
        </p:spPr>
      </p:pic>
      <p:pic>
        <p:nvPicPr>
          <p:cNvPr id="20" name="Picture Placeholder 19"/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63" y="5013176"/>
            <a:ext cx="2827336" cy="1531937"/>
          </a:xfrm>
        </p:spPr>
      </p:pic>
      <p:sp>
        <p:nvSpPr>
          <p:cNvPr id="23" name="Subtitle 7"/>
          <p:cNvSpPr txBox="1">
            <a:spLocks/>
          </p:cNvSpPr>
          <p:nvPr/>
        </p:nvSpPr>
        <p:spPr>
          <a:xfrm>
            <a:off x="685384" y="2276872"/>
            <a:ext cx="10945216" cy="1728192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11879" y="0"/>
            <a:ext cx="1080120" cy="14001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7924" y="2856274"/>
            <a:ext cx="1046665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DRAFT BUDGET 2022/2023 FINANCIAL INFORMATION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KONSEPBEGROTING 2022/2023 FINANSIËLE INLIGTING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47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" b="5700"/>
          <a:stretch>
            <a:fillRect/>
          </a:stretch>
        </p:blipFill>
        <p:spPr>
          <a:xfrm>
            <a:off x="0" y="5322887"/>
            <a:ext cx="2759075" cy="1535113"/>
          </a:xfr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r="1532"/>
          <a:stretch>
            <a:fillRect/>
          </a:stretch>
        </p:blipFill>
        <p:spPr>
          <a:xfrm>
            <a:off x="2785969" y="5322888"/>
            <a:ext cx="2232025" cy="1535112"/>
          </a:xfr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2" b="23542"/>
          <a:stretch>
            <a:fillRect/>
          </a:stretch>
        </p:blipFill>
        <p:spPr>
          <a:xfrm>
            <a:off x="4991100" y="5325901"/>
            <a:ext cx="2141538" cy="1532099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r="5241"/>
          <a:stretch>
            <a:fillRect/>
          </a:stretch>
        </p:blipFill>
        <p:spPr>
          <a:xfrm>
            <a:off x="7132637" y="5326063"/>
            <a:ext cx="2232025" cy="1531937"/>
          </a:xfrm>
        </p:spPr>
      </p:pic>
      <p:pic>
        <p:nvPicPr>
          <p:cNvPr id="20" name="Picture Placeholder 19"/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64" y="5326063"/>
            <a:ext cx="2827336" cy="1531937"/>
          </a:xfrm>
        </p:spPr>
      </p:pic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0367" y="362596"/>
            <a:ext cx="8451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ALGEMENE OORSIG VAN MUNISIPALE FINANSIES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13A9651-EEA7-461F-997B-293B1406B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802668"/>
              </p:ext>
            </p:extLst>
          </p:nvPr>
        </p:nvGraphicFramePr>
        <p:xfrm>
          <a:off x="523876" y="1380734"/>
          <a:ext cx="11210925" cy="350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975">
                  <a:extLst>
                    <a:ext uri="{9D8B030D-6E8A-4147-A177-3AD203B41FA5}">
                      <a16:colId xmlns:a16="http://schemas.microsoft.com/office/drawing/2014/main" val="858454169"/>
                    </a:ext>
                  </a:extLst>
                </a:gridCol>
                <a:gridCol w="3736975">
                  <a:extLst>
                    <a:ext uri="{9D8B030D-6E8A-4147-A177-3AD203B41FA5}">
                      <a16:colId xmlns:a16="http://schemas.microsoft.com/office/drawing/2014/main" val="4215171624"/>
                    </a:ext>
                  </a:extLst>
                </a:gridCol>
                <a:gridCol w="3736975">
                  <a:extLst>
                    <a:ext uri="{9D8B030D-6E8A-4147-A177-3AD203B41FA5}">
                      <a16:colId xmlns:a16="http://schemas.microsoft.com/office/drawing/2014/main" val="2846562851"/>
                    </a:ext>
                  </a:extLst>
                </a:gridCol>
              </a:tblGrid>
              <a:tr h="1168530">
                <a:tc>
                  <a:txBody>
                    <a:bodyPr/>
                    <a:lstStyle/>
                    <a:p>
                      <a:pPr algn="ctr"/>
                      <a:r>
                        <a:rPr lang="en-ZA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INKOMSTE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UITGAWE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358124"/>
                  </a:ext>
                </a:extLst>
              </a:tr>
              <a:tr h="1168530">
                <a:tc>
                  <a:txBody>
                    <a:bodyPr/>
                    <a:lstStyle/>
                    <a:p>
                      <a:r>
                        <a:rPr kumimoji="0" lang="en-Z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  494,861,665 </a:t>
                      </a:r>
                      <a:endParaRPr lang="en-ZA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Z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  74,967,566 </a:t>
                      </a:r>
                      <a:endParaRPr lang="en-ZA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Kapitaalbegroting</a:t>
                      </a:r>
                      <a:endParaRPr lang="en-ZA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636682"/>
                  </a:ext>
                </a:extLst>
              </a:tr>
              <a:tr h="1168530">
                <a:tc>
                  <a:txBody>
                    <a:bodyPr/>
                    <a:lstStyle/>
                    <a:p>
                      <a:endParaRPr lang="en-ZA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Z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  493,616,273 </a:t>
                      </a:r>
                      <a:endParaRPr lang="en-ZA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Bedryfsbegroting</a:t>
                      </a:r>
                      <a:endParaRPr lang="en-ZA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6544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224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5A55EE5-FEE7-4FD5-9F9E-4B473A535CC5}"/>
              </a:ext>
            </a:extLst>
          </p:cNvPr>
          <p:cNvSpPr txBox="1">
            <a:spLocks/>
          </p:cNvSpPr>
          <p:nvPr/>
        </p:nvSpPr>
        <p:spPr>
          <a:xfrm>
            <a:off x="1626781" y="68489"/>
            <a:ext cx="8420986" cy="611532"/>
          </a:xfrm>
          <a:prstGeom prst="rect">
            <a:avLst/>
          </a:prstGeom>
          <a:ln>
            <a:solidFill>
              <a:srgbClr val="5B9BD5">
                <a:lumMod val="75000"/>
              </a:srgb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284D48-B5F2-4C52-8F58-F5664E97B410}"/>
              </a:ext>
            </a:extLst>
          </p:cNvPr>
          <p:cNvCxnSpPr/>
          <p:nvPr/>
        </p:nvCxnSpPr>
        <p:spPr>
          <a:xfrm flipH="1" flipV="1">
            <a:off x="5448300" y="5715000"/>
            <a:ext cx="1057275" cy="523875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8662440-CCD5-4F30-AEFE-556DCBA57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437171"/>
              </p:ext>
            </p:extLst>
          </p:nvPr>
        </p:nvGraphicFramePr>
        <p:xfrm>
          <a:off x="1544320" y="213360"/>
          <a:ext cx="9723119" cy="6421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9576">
                  <a:extLst>
                    <a:ext uri="{9D8B030D-6E8A-4147-A177-3AD203B41FA5}">
                      <a16:colId xmlns:a16="http://schemas.microsoft.com/office/drawing/2014/main" val="1288111138"/>
                    </a:ext>
                  </a:extLst>
                </a:gridCol>
                <a:gridCol w="2043706">
                  <a:extLst>
                    <a:ext uri="{9D8B030D-6E8A-4147-A177-3AD203B41FA5}">
                      <a16:colId xmlns:a16="http://schemas.microsoft.com/office/drawing/2014/main" val="2720098876"/>
                    </a:ext>
                  </a:extLst>
                </a:gridCol>
                <a:gridCol w="1419837">
                  <a:extLst>
                    <a:ext uri="{9D8B030D-6E8A-4147-A177-3AD203B41FA5}">
                      <a16:colId xmlns:a16="http://schemas.microsoft.com/office/drawing/2014/main" val="1885895160"/>
                    </a:ext>
                  </a:extLst>
                </a:gridCol>
              </a:tblGrid>
              <a:tr h="5837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TOTALE KAPITAALBESTEDING: R  74,967,566 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839967"/>
                  </a:ext>
                </a:extLst>
              </a:tr>
              <a:tr h="583739">
                <a:tc>
                  <a:txBody>
                    <a:bodyPr/>
                    <a:lstStyle/>
                    <a:p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Infrastruktuur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vir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watervoorsiening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21 470 435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817115"/>
                  </a:ext>
                </a:extLst>
              </a:tr>
              <a:tr h="583739">
                <a:tc>
                  <a:txBody>
                    <a:bodyPr/>
                    <a:lstStyle/>
                    <a:p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Infrastruktuur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Riolering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9 710 053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0390"/>
                  </a:ext>
                </a:extLst>
              </a:tr>
              <a:tr h="583739">
                <a:tc>
                  <a:txBody>
                    <a:bodyPr/>
                    <a:lstStyle/>
                    <a:p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Infrastruktuur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Paaie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stormwater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9 035 078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220899"/>
                  </a:ext>
                </a:extLst>
              </a:tr>
              <a:tr h="583739">
                <a:tc>
                  <a:txBody>
                    <a:bodyPr/>
                    <a:lstStyle/>
                    <a:p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Sport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Ontspanning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8 105 000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333681"/>
                  </a:ext>
                </a:extLst>
              </a:tr>
              <a:tr h="583739">
                <a:tc>
                  <a:txBody>
                    <a:bodyPr/>
                    <a:lstStyle/>
                    <a:p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Vervoerbates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7 310 000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559454"/>
                  </a:ext>
                </a:extLst>
              </a:tr>
              <a:tr h="583739">
                <a:tc>
                  <a:txBody>
                    <a:bodyPr/>
                    <a:lstStyle/>
                    <a:p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Infrastruktuur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Elektrisiteit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6 120 000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005088"/>
                  </a:ext>
                </a:extLst>
              </a:tr>
              <a:tr h="583739">
                <a:tc>
                  <a:txBody>
                    <a:bodyPr/>
                    <a:lstStyle/>
                    <a:p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Kantoormeubels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toerusting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6 302 000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609324"/>
                  </a:ext>
                </a:extLst>
              </a:tr>
              <a:tr h="583739">
                <a:tc>
                  <a:txBody>
                    <a:bodyPr/>
                    <a:lstStyle/>
                    <a:p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Geboue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fasiliteite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4 280 000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018950"/>
                  </a:ext>
                </a:extLst>
              </a:tr>
              <a:tr h="583739">
                <a:tc>
                  <a:txBody>
                    <a:bodyPr/>
                    <a:lstStyle/>
                    <a:p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Gemeenskap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Sosiale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fasiliteite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2 015 000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508493"/>
                  </a:ext>
                </a:extLst>
              </a:tr>
              <a:tr h="583739">
                <a:tc>
                  <a:txBody>
                    <a:bodyPr/>
                    <a:lstStyle/>
                    <a:p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Infrastruktuur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Vaste</a:t>
                      </a:r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afval</a:t>
                      </a:r>
                      <a:endParaRPr lang="en-ZA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45294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6376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CBEC776B-2AA8-4D12-8671-B3A2DD6E09A6}"/>
              </a:ext>
            </a:extLst>
          </p:cNvPr>
          <p:cNvSpPr txBox="1">
            <a:spLocks/>
          </p:cNvSpPr>
          <p:nvPr/>
        </p:nvSpPr>
        <p:spPr>
          <a:xfrm>
            <a:off x="2255269" y="0"/>
            <a:ext cx="7442790" cy="792748"/>
          </a:xfrm>
          <a:prstGeom prst="rect">
            <a:avLst/>
          </a:prstGeom>
          <a:ln>
            <a:solidFill>
              <a:srgbClr val="5B9BD5">
                <a:lumMod val="75000"/>
              </a:srgb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WAAR KRY ONS DIE FONDSE?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158841B-F64F-4940-90AD-3E8840681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720088"/>
              </p:ext>
            </p:extLst>
          </p:nvPr>
        </p:nvGraphicFramePr>
        <p:xfrm>
          <a:off x="609600" y="554001"/>
          <a:ext cx="10972800" cy="602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1374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08780" y="-13275"/>
            <a:ext cx="4742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KAPITAALPROJEKTE VIR WYK 4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036622-2C94-46F3-9FCB-68DBABD11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34953"/>
              </p:ext>
            </p:extLst>
          </p:nvPr>
        </p:nvGraphicFramePr>
        <p:xfrm>
          <a:off x="-1" y="509945"/>
          <a:ext cx="12192001" cy="6286687"/>
        </p:xfrm>
        <a:graphic>
          <a:graphicData uri="http://schemas.openxmlformats.org/drawingml/2006/table">
            <a:tbl>
              <a:tblPr/>
              <a:tblGrid>
                <a:gridCol w="3913264">
                  <a:extLst>
                    <a:ext uri="{9D8B030D-6E8A-4147-A177-3AD203B41FA5}">
                      <a16:colId xmlns:a16="http://schemas.microsoft.com/office/drawing/2014/main" val="900574496"/>
                    </a:ext>
                  </a:extLst>
                </a:gridCol>
                <a:gridCol w="1817936">
                  <a:extLst>
                    <a:ext uri="{9D8B030D-6E8A-4147-A177-3AD203B41FA5}">
                      <a16:colId xmlns:a16="http://schemas.microsoft.com/office/drawing/2014/main" val="1071745429"/>
                    </a:ext>
                  </a:extLst>
                </a:gridCol>
                <a:gridCol w="1916969">
                  <a:extLst>
                    <a:ext uri="{9D8B030D-6E8A-4147-A177-3AD203B41FA5}">
                      <a16:colId xmlns:a16="http://schemas.microsoft.com/office/drawing/2014/main" val="1557526924"/>
                    </a:ext>
                  </a:extLst>
                </a:gridCol>
                <a:gridCol w="2004885">
                  <a:extLst>
                    <a:ext uri="{9D8B030D-6E8A-4147-A177-3AD203B41FA5}">
                      <a16:colId xmlns:a16="http://schemas.microsoft.com/office/drawing/2014/main" val="3632113797"/>
                    </a:ext>
                  </a:extLst>
                </a:gridCol>
                <a:gridCol w="2538947">
                  <a:extLst>
                    <a:ext uri="{9D8B030D-6E8A-4147-A177-3AD203B41FA5}">
                      <a16:colId xmlns:a16="http://schemas.microsoft.com/office/drawing/2014/main" val="829561733"/>
                    </a:ext>
                  </a:extLst>
                </a:gridCol>
              </a:tblGrid>
              <a:tr h="310748"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OWN DESCRIPTION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BUD 22/23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BUD 23/24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BUD 24/25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WARD/ COMMENT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85839"/>
                  </a:ext>
                </a:extLst>
              </a:tr>
              <a:tr h="536808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Pumps (standby)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required (whole Piketberg)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936301"/>
                  </a:ext>
                </a:extLst>
              </a:tr>
              <a:tr h="300866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 Reservoir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8 500 000,00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 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795991"/>
                  </a:ext>
                </a:extLst>
              </a:tr>
              <a:tr h="536808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 Reservoir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2 910 000,00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Wyk 3 en 4 - (whole Piketberg)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275395"/>
                  </a:ext>
                </a:extLst>
              </a:tr>
              <a:tr h="536808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Renewals (EL)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8 775 000,00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4 000 000,00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5 000 000,00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Wyk  3 &amp; 4 - (Pipe Cracking - Priority list)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530743"/>
                  </a:ext>
                </a:extLst>
              </a:tr>
              <a:tr h="595794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Remedial works on Roads - PB Industrial Area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139359"/>
                  </a:ext>
                </a:extLst>
              </a:tr>
              <a:tr h="300866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Upgrade Side walks (PB)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71043"/>
                  </a:ext>
                </a:extLst>
              </a:tr>
              <a:tr h="595794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Remedial works on Roads - </a:t>
                      </a:r>
                      <a:r>
                        <a:rPr lang="en-GB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Culemberg</a:t>
                      </a: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Road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550 000,00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46659"/>
                  </a:ext>
                </a:extLst>
              </a:tr>
              <a:tr h="300866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 Sidewalks (low-cost)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2 257 398,00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344813"/>
                  </a:ext>
                </a:extLst>
              </a:tr>
              <a:tr h="300866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of roads: RDP Houses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 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Wyk 4 (Pave gravel roads)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427717"/>
                  </a:ext>
                </a:extLst>
              </a:tr>
              <a:tr h="300866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Munisipale </a:t>
                      </a:r>
                      <a:r>
                        <a:rPr lang="en-ZA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Dienste</a:t>
                      </a:r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Ontwikkeling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2 500 000,00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Wyk 4 (Aloe Street)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64932"/>
                  </a:ext>
                </a:extLst>
              </a:tr>
              <a:tr h="536808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tension circuit breakers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required in whole of Bergrivier (Ward ¾)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812312"/>
                  </a:ext>
                </a:extLst>
              </a:tr>
              <a:tr h="536808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Bulk meter replacement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required in whole of Bergrivier (Ward ¾)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14984"/>
                  </a:ext>
                </a:extLst>
              </a:tr>
              <a:tr h="595794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Bergrivier Bulk Services Upgrade/RDP Houses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4 347 826,00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4 543 478,00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Wyk 2 &amp; 4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5996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4858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02121" y="0"/>
            <a:ext cx="5387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KAPITAALPROJEKTE VIR WYK 4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036622-2C94-46F3-9FCB-68DBABD11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100932"/>
              </p:ext>
            </p:extLst>
          </p:nvPr>
        </p:nvGraphicFramePr>
        <p:xfrm>
          <a:off x="47624" y="550425"/>
          <a:ext cx="12096750" cy="6411199"/>
        </p:xfrm>
        <a:graphic>
          <a:graphicData uri="http://schemas.openxmlformats.org/drawingml/2006/table">
            <a:tbl>
              <a:tblPr/>
              <a:tblGrid>
                <a:gridCol w="3433513">
                  <a:extLst>
                    <a:ext uri="{9D8B030D-6E8A-4147-A177-3AD203B41FA5}">
                      <a16:colId xmlns:a16="http://schemas.microsoft.com/office/drawing/2014/main" val="900574496"/>
                    </a:ext>
                  </a:extLst>
                </a:gridCol>
                <a:gridCol w="1989221">
                  <a:extLst>
                    <a:ext uri="{9D8B030D-6E8A-4147-A177-3AD203B41FA5}">
                      <a16:colId xmlns:a16="http://schemas.microsoft.com/office/drawing/2014/main" val="1071745429"/>
                    </a:ext>
                  </a:extLst>
                </a:gridCol>
                <a:gridCol w="1812758">
                  <a:extLst>
                    <a:ext uri="{9D8B030D-6E8A-4147-A177-3AD203B41FA5}">
                      <a16:colId xmlns:a16="http://schemas.microsoft.com/office/drawing/2014/main" val="1557526924"/>
                    </a:ext>
                  </a:extLst>
                </a:gridCol>
                <a:gridCol w="1652337">
                  <a:extLst>
                    <a:ext uri="{9D8B030D-6E8A-4147-A177-3AD203B41FA5}">
                      <a16:colId xmlns:a16="http://schemas.microsoft.com/office/drawing/2014/main" val="3632113797"/>
                    </a:ext>
                  </a:extLst>
                </a:gridCol>
                <a:gridCol w="3208921">
                  <a:extLst>
                    <a:ext uri="{9D8B030D-6E8A-4147-A177-3AD203B41FA5}">
                      <a16:colId xmlns:a16="http://schemas.microsoft.com/office/drawing/2014/main" val="829561733"/>
                    </a:ext>
                  </a:extLst>
                </a:gridCol>
              </a:tblGrid>
              <a:tr h="335462"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OWN DESCRIPTION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BUD 22/23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BUD 23/24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BUD 24/25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WARD/ COMMENT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8583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Retro-fit main substation oil circuit breakers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1 000 000,00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500 000,00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500 000,00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22008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Roads and stormwater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984 073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Whole of Piketberg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3548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Network Renewals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700 000,00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400 000,00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450 000,00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 required in whole of Bergrivier (Ward 4 ± R 200 000)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78642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Security of electrical assets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700 000,00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1 000 000,00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500 000,00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 required in whole of Bergrivier (Ward 4 ± R 200 000)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95944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Security municipal offices PB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1 500 000,00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-  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9859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Upgrade Refuse building - PB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300 000,00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200 000,00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300 000,00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 Change old abattoir into stores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75070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Security Fence at Irrigation dam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400 000,00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-  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 Started to fence dam at golf course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627740"/>
                  </a:ext>
                </a:extLst>
              </a:tr>
              <a:tr h="335462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Subsurface Drains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75 000,00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-  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 At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cemetry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 2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33331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Implement Stormwater Masterplan (PB)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350 000,00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200 000,00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200 000,00 </a:t>
                      </a: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 3 &amp; 4 (Start to execute master plans - Total ± R 90x10</a:t>
                      </a:r>
                      <a:r>
                        <a:rPr lang="en-GB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35" marR="6135" marT="6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787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9875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7"/>
          <p:cNvSpPr txBox="1">
            <a:spLocks/>
          </p:cNvSpPr>
          <p:nvPr/>
        </p:nvSpPr>
        <p:spPr>
          <a:xfrm>
            <a:off x="0" y="1143000"/>
            <a:ext cx="11953328" cy="433426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5A55EE5-FEE7-4FD5-9F9E-4B473A535CC5}"/>
              </a:ext>
            </a:extLst>
          </p:cNvPr>
          <p:cNvSpPr txBox="1">
            <a:spLocks/>
          </p:cNvSpPr>
          <p:nvPr/>
        </p:nvSpPr>
        <p:spPr>
          <a:xfrm>
            <a:off x="1626781" y="68489"/>
            <a:ext cx="8420986" cy="611532"/>
          </a:xfrm>
          <a:prstGeom prst="rect">
            <a:avLst/>
          </a:prstGeom>
          <a:ln>
            <a:solidFill>
              <a:srgbClr val="5B9BD5">
                <a:lumMod val="75000"/>
              </a:srgb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284D48-B5F2-4C52-8F58-F5664E97B410}"/>
              </a:ext>
            </a:extLst>
          </p:cNvPr>
          <p:cNvCxnSpPr/>
          <p:nvPr/>
        </p:nvCxnSpPr>
        <p:spPr>
          <a:xfrm flipH="1" flipV="1">
            <a:off x="5448300" y="5715000"/>
            <a:ext cx="1057275" cy="523875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932C9DD-4A9A-4065-B1B2-A4642C71F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77881"/>
              </p:ext>
            </p:extLst>
          </p:nvPr>
        </p:nvGraphicFramePr>
        <p:xfrm>
          <a:off x="238672" y="514351"/>
          <a:ext cx="11714656" cy="615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4">
            <a:extLst>
              <a:ext uri="{FF2B5EF4-FFF2-40B4-BE49-F238E27FC236}">
                <a16:creationId xmlns:a16="http://schemas.microsoft.com/office/drawing/2014/main" id="{D9A7C1C6-855E-4279-8D5C-4935B93B6E9D}"/>
              </a:ext>
            </a:extLst>
          </p:cNvPr>
          <p:cNvSpPr txBox="1">
            <a:spLocks/>
          </p:cNvSpPr>
          <p:nvPr/>
        </p:nvSpPr>
        <p:spPr>
          <a:xfrm>
            <a:off x="1837660" y="68489"/>
            <a:ext cx="8516680" cy="52693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TOTALE UITGAWES R  493,616,273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459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heme/theme1.xml><?xml version="1.0" encoding="utf-8"?>
<a:theme xmlns:a="http://schemas.openxmlformats.org/drawingml/2006/main" name="WCG-PPT Master-121022-amc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3.xml><?xml version="1.0" encoding="utf-8"?>
<a:theme xmlns:a="http://schemas.openxmlformats.org/drawingml/2006/main" name="3_WCG-PPT Master-121022-amc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WCG-PPT Master-121022-am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WCG-PPT Master-121022-amc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9538</TotalTime>
  <Words>2240</Words>
  <Application>Microsoft Office PowerPoint</Application>
  <PresentationFormat>Widescreen</PresentationFormat>
  <Paragraphs>520</Paragraphs>
  <Slides>26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Bradley Hand ITC</vt:lpstr>
      <vt:lpstr>Calibri</vt:lpstr>
      <vt:lpstr>Calibri Light</vt:lpstr>
      <vt:lpstr>Century Gothic</vt:lpstr>
      <vt:lpstr>Corbel</vt:lpstr>
      <vt:lpstr>Times New Roman</vt:lpstr>
      <vt:lpstr>WCG-PPT Master-121022-amc</vt:lpstr>
      <vt:lpstr>Ecology 16x9</vt:lpstr>
      <vt:lpstr>3_WCG-PPT Master-121022-amc</vt:lpstr>
      <vt:lpstr>1_WCG-PPT Master-121022-amc</vt:lpstr>
      <vt:lpstr>5_WCG-PPT Master-121022-amc</vt:lpstr>
      <vt:lpstr>think-cell Slide</vt:lpstr>
      <vt:lpstr>PowerPoint Presentation</vt:lpstr>
      <vt:lpstr>PowerPoint Presentation</vt:lpstr>
      <vt:lpstr>MUNICIPALITY  ●  BERGRIVIER  ●  MUNISIPALITEIT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MUNICIPALITY  ●  BERGRIVIER  ●  MUNISIPALITEIT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Stuur u kommentaar na sb@bergmun.org.za of cfo@bergmun.org.za voor 5 Mei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Alletta van Sittert</dc:creator>
  <cp:lastModifiedBy>Alletta van Sittert</cp:lastModifiedBy>
  <cp:revision>191</cp:revision>
  <cp:lastPrinted>2022-04-11T13:19:17Z</cp:lastPrinted>
  <dcterms:created xsi:type="dcterms:W3CDTF">2019-09-04T06:27:00Z</dcterms:created>
  <dcterms:modified xsi:type="dcterms:W3CDTF">2022-04-12T10:45:36Z</dcterms:modified>
</cp:coreProperties>
</file>